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418" r:id="rId5"/>
    <p:sldId id="485" r:id="rId6"/>
    <p:sldId id="452" r:id="rId7"/>
    <p:sldId id="486" r:id="rId8"/>
    <p:sldId id="487" r:id="rId9"/>
    <p:sldId id="553" r:id="rId10"/>
    <p:sldId id="484" r:id="rId11"/>
    <p:sldId id="467" r:id="rId12"/>
    <p:sldId id="468" r:id="rId13"/>
    <p:sldId id="469" r:id="rId14"/>
    <p:sldId id="390" r:id="rId15"/>
    <p:sldId id="391" r:id="rId16"/>
    <p:sldId id="258" r:id="rId17"/>
    <p:sldId id="453" r:id="rId18"/>
    <p:sldId id="266" r:id="rId19"/>
    <p:sldId id="456" r:id="rId20"/>
    <p:sldId id="457" r:id="rId21"/>
    <p:sldId id="463" r:id="rId22"/>
    <p:sldId id="337" r:id="rId23"/>
    <p:sldId id="454" r:id="rId24"/>
    <p:sldId id="455" r:id="rId25"/>
    <p:sldId id="338" r:id="rId26"/>
    <p:sldId id="496" r:id="rId27"/>
    <p:sldId id="497" r:id="rId28"/>
    <p:sldId id="498" r:id="rId29"/>
    <p:sldId id="499" r:id="rId30"/>
    <p:sldId id="312" r:id="rId31"/>
    <p:sldId id="500" r:id="rId32"/>
    <p:sldId id="501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64" r:id="rId41"/>
    <p:sldId id="465" r:id="rId42"/>
    <p:sldId id="466" r:id="rId43"/>
    <p:sldId id="503" r:id="rId44"/>
    <p:sldId id="504" r:id="rId45"/>
    <p:sldId id="505" r:id="rId46"/>
    <p:sldId id="261" r:id="rId47"/>
    <p:sldId id="344" r:id="rId48"/>
    <p:sldId id="345" r:id="rId49"/>
  </p:sldIdLst>
  <p:sldSz cx="12192000" cy="6858000"/>
  <p:notesSz cx="6858000" cy="9144000"/>
  <p:custDataLst>
    <p:tags r:id="rId53"/>
  </p:custData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4" userDrawn="1">
          <p15:clr>
            <a:srgbClr val="A4A3A4"/>
          </p15:clr>
        </p15:guide>
        <p15:guide id="2" orient="horz" pos="1968" userDrawn="1">
          <p15:clr>
            <a:srgbClr val="A4A3A4"/>
          </p15:clr>
        </p15:guide>
        <p15:guide id="3" pos="3736" userDrawn="1">
          <p15:clr>
            <a:srgbClr val="A4A3A4"/>
          </p15:clr>
        </p15:guide>
        <p15:guide id="4" pos="1938" userDrawn="1">
          <p15:clr>
            <a:srgbClr val="A4A3A4"/>
          </p15:clr>
        </p15:guide>
        <p15:guide id="5" pos="5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B3E73"/>
    <a:srgbClr val="FFCCCC"/>
    <a:srgbClr val="66FFCC"/>
    <a:srgbClr val="FFFF99"/>
    <a:srgbClr val="FFFF66"/>
    <a:srgbClr val="FFFFFF"/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674"/>
        <p:guide orient="horz" pos="1968"/>
        <p:guide pos="3736"/>
        <p:guide pos="1938"/>
        <p:guide pos="5830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3" Type="http://schemas.openxmlformats.org/officeDocument/2006/relationships/tags" Target="tags/tag6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2325" y="793750"/>
            <a:ext cx="515264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5281" y="793750"/>
            <a:ext cx="515264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0931" y="365125"/>
            <a:ext cx="2632869" cy="4779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7745976" cy="4779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2325" y="793750"/>
            <a:ext cx="515264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5281" y="793750"/>
            <a:ext cx="515264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0931" y="365125"/>
            <a:ext cx="2632869" cy="4779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2325" y="365125"/>
            <a:ext cx="7745976" cy="4779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2" charset="0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椭圆 6"/>
          <p:cNvSpPr/>
          <p:nvPr/>
        </p:nvSpPr>
        <p:spPr>
          <a:xfrm>
            <a:off x="10750550" y="284163"/>
            <a:ext cx="957263" cy="957262"/>
          </a:xfrm>
          <a:prstGeom prst="ellipse">
            <a:avLst/>
          </a:prstGeom>
          <a:solidFill>
            <a:srgbClr val="246F86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1" name="矩形 7"/>
          <p:cNvSpPr/>
          <p:nvPr/>
        </p:nvSpPr>
        <p:spPr>
          <a:xfrm>
            <a:off x="-6350" y="6415088"/>
            <a:ext cx="12198350" cy="457200"/>
          </a:xfrm>
          <a:prstGeom prst="rect">
            <a:avLst/>
          </a:prstGeom>
          <a:solidFill>
            <a:srgbClr val="246F86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>
          <a:xfrm>
            <a:off x="822325" y="793750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2725" y="5272088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53400" y="51752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6" name="日期占位符 3"/>
          <p:cNvSpPr>
            <a:spLocks noGrp="1"/>
          </p:cNvSpPr>
          <p:nvPr>
            <p:ph type="dt" sz="half" idx="2"/>
          </p:nvPr>
        </p:nvSpPr>
        <p:spPr>
          <a:xfrm>
            <a:off x="5748338" y="6461125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914400" lvl="0" indent="-91440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2" charset="0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椭圆 6"/>
          <p:cNvSpPr/>
          <p:nvPr/>
        </p:nvSpPr>
        <p:spPr>
          <a:xfrm>
            <a:off x="10750550" y="284163"/>
            <a:ext cx="957263" cy="957262"/>
          </a:xfrm>
          <a:prstGeom prst="ellipse">
            <a:avLst/>
          </a:prstGeom>
          <a:solidFill>
            <a:srgbClr val="246F86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7"/>
          <p:cNvSpPr/>
          <p:nvPr/>
        </p:nvSpPr>
        <p:spPr>
          <a:xfrm>
            <a:off x="-6350" y="6415088"/>
            <a:ext cx="12198350" cy="457200"/>
          </a:xfrm>
          <a:prstGeom prst="rect">
            <a:avLst/>
          </a:prstGeom>
          <a:solidFill>
            <a:srgbClr val="246F86"/>
          </a:solidFill>
          <a:ln w="9525">
            <a:noFill/>
          </a:ln>
        </p:spPr>
        <p:txBody>
          <a:bodyPr anchor="ctr" anchorCtr="0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7" name="文本占位符 2"/>
          <p:cNvSpPr>
            <a:spLocks noGrp="1"/>
          </p:cNvSpPr>
          <p:nvPr>
            <p:ph type="body" idx="1"/>
          </p:nvPr>
        </p:nvSpPr>
        <p:spPr>
          <a:xfrm>
            <a:off x="822325" y="793750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2725" y="5272088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53400" y="51752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80" name="日期占位符 3"/>
          <p:cNvSpPr>
            <a:spLocks noGrp="1"/>
          </p:cNvSpPr>
          <p:nvPr>
            <p:ph type="dt" sz="half" idx="2"/>
          </p:nvPr>
        </p:nvSpPr>
        <p:spPr>
          <a:xfrm>
            <a:off x="5748338" y="6461125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914400" lvl="0" indent="-91440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2" charset="0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6.jpeg"/><Relationship Id="rId1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6.jpeg"/><Relationship Id="rId1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4.png"/><Relationship Id="rId1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文本框 5122"/>
          <p:cNvSpPr txBox="1"/>
          <p:nvPr/>
        </p:nvSpPr>
        <p:spPr>
          <a:xfrm>
            <a:off x="4609465" y="5215890"/>
            <a:ext cx="27476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分享人   ：  李晶晶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134995" y="1934210"/>
            <a:ext cx="5922010" cy="1055370"/>
          </a:xfrm>
          <a:prstGeom prst="rect">
            <a:avLst/>
          </a:prstGeom>
          <a:solidFill>
            <a:srgbClr val="FF8810"/>
          </a:solidFill>
          <a:ln>
            <a:solidFill>
              <a:srgbClr val="FE9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让你有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礼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”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更有型</a:t>
            </a:r>
            <a:endParaRPr lang="zh-CN" altLang="en-US" sz="4400" dirty="0">
              <a:solidFill>
                <a:schemeClr val="bg1"/>
              </a:solidFill>
              <a:latin typeface="庞门正道标题体" panose="02010600030101010101" pitchFamily="2" charset="-122"/>
              <a:ea typeface="庞门正道标题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logo（红色版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56290" y="519430"/>
            <a:ext cx="897255" cy="102298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373881" y="3241675"/>
            <a:ext cx="3103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礼仪分享</a:t>
            </a:r>
            <a:endParaRPr lang="zh-CN" alt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直接连接符 8"/>
          <p:cNvSpPr/>
          <p:nvPr/>
        </p:nvSpPr>
        <p:spPr>
          <a:xfrm flipH="1">
            <a:off x="6354763" y="1462088"/>
            <a:ext cx="4679950" cy="0"/>
          </a:xfrm>
          <a:prstGeom prst="line">
            <a:avLst/>
          </a:prstGeom>
          <a:ln w="9525" cap="flat" cmpd="sng">
            <a:solidFill>
              <a:srgbClr val="A5A5A5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14339" name="矩形 10"/>
          <p:cNvSpPr/>
          <p:nvPr/>
        </p:nvSpPr>
        <p:spPr>
          <a:xfrm>
            <a:off x="6248400" y="623888"/>
            <a:ext cx="4679950" cy="823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3、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优雅的走：行如</a:t>
            </a:r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340" name="矩形 11"/>
          <p:cNvSpPr/>
          <p:nvPr/>
        </p:nvSpPr>
        <p:spPr>
          <a:xfrm>
            <a:off x="6354763" y="1966913"/>
            <a:ext cx="4705350" cy="2165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男士要稳定、矫健；女士要轻盈、优雅；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两眼平视前方，低头一般也拣不着钱；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步履轻捷不要拖拉（脚后跟不要拖地）；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两臂在身体两侧自然摆动，有节奏感；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身体应当保持正直，不要过分摇摆。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4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7963" y="1462088"/>
            <a:ext cx="4367212" cy="29749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2" name="矩形 9"/>
          <p:cNvSpPr/>
          <p:nvPr/>
        </p:nvSpPr>
        <p:spPr>
          <a:xfrm>
            <a:off x="1339850" y="5156200"/>
            <a:ext cx="9720263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走路的姿势最能体现一个人是否有信心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/>
          <p:nvPr/>
        </p:nvSpPr>
        <p:spPr>
          <a:xfrm>
            <a:off x="4933950" y="1990725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3" name="Rectangle 5"/>
          <p:cNvSpPr/>
          <p:nvPr/>
        </p:nvSpPr>
        <p:spPr>
          <a:xfrm>
            <a:off x="407988" y="1511300"/>
            <a:ext cx="9601200" cy="4895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120000"/>
              </a:lnSpc>
              <a:spcBef>
                <a:spcPct val="55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这时我们需要一个标准的蹲姿：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55000"/>
              </a:spcBef>
              <a:buClr>
                <a:srgbClr val="993366"/>
              </a:buClr>
              <a:buFont typeface="Wingdings" panose="05000000000000000000" pitchFamily="2" charset="2"/>
              <a:buChar char="Ø"/>
            </a:pPr>
            <a:r>
              <a:rPr lang="zh-CN" altLang="en-US" sz="2300" b="1" dirty="0">
                <a:solidFill>
                  <a:schemeClr val="tx2"/>
                </a:solidFill>
                <a:latin typeface="宋体" panose="02010600030101010101" pitchFamily="2" charset="-122"/>
              </a:rPr>
              <a:t>捡拾地面物品</a:t>
            </a:r>
            <a:endParaRPr lang="zh-CN" altLang="en-US" sz="23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55000"/>
              </a:spcBef>
              <a:buClr>
                <a:srgbClr val="993366"/>
              </a:buClr>
              <a:buFont typeface="Wingdings" panose="05000000000000000000" pitchFamily="2" charset="2"/>
              <a:buChar char="Ø"/>
            </a:pPr>
            <a:r>
              <a:rPr lang="zh-CN" altLang="en-US" sz="2300" b="1" dirty="0">
                <a:solidFill>
                  <a:schemeClr val="tx2"/>
                </a:solidFill>
                <a:latin typeface="宋体" panose="02010600030101010101" pitchFamily="2" charset="-122"/>
              </a:rPr>
              <a:t>工作岗位收拾整理</a:t>
            </a:r>
            <a:endParaRPr lang="zh-CN" altLang="en-US" sz="23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55000"/>
              </a:spcBef>
              <a:buClr>
                <a:srgbClr val="993366"/>
              </a:buClr>
              <a:buFont typeface="Wingdings" panose="05000000000000000000" pitchFamily="2" charset="2"/>
              <a:buChar char="Ø"/>
            </a:pPr>
            <a:r>
              <a:rPr lang="zh-CN" altLang="en-US" sz="2300" b="1" dirty="0">
                <a:solidFill>
                  <a:schemeClr val="tx2"/>
                </a:solidFill>
                <a:latin typeface="宋体" panose="02010600030101010101" pitchFamily="2" charset="-122"/>
              </a:rPr>
              <a:t>与儿童交谈</a:t>
            </a:r>
            <a:endParaRPr lang="zh-CN" altLang="en-US" sz="23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55000"/>
              </a:spcBef>
              <a:buClr>
                <a:srgbClr val="993366"/>
              </a:buClr>
              <a:buFont typeface="Wingdings" panose="05000000000000000000" pitchFamily="2" charset="2"/>
              <a:buChar char="Ø"/>
            </a:pPr>
            <a:r>
              <a:rPr lang="zh-CN" altLang="en-US" sz="2300" b="1" dirty="0">
                <a:solidFill>
                  <a:schemeClr val="tx2"/>
                </a:solidFill>
                <a:latin typeface="宋体" panose="02010600030101010101" pitchFamily="2" charset="-122"/>
              </a:rPr>
              <a:t>整理鞋袜等</a:t>
            </a:r>
            <a:endParaRPr lang="zh-CN" altLang="en-US" sz="23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742950" lvl="1" indent="-285750" eaLnBrk="1" hangingPunct="1">
              <a:spcBef>
                <a:spcPct val="55000"/>
              </a:spcBef>
              <a:buFont typeface="Wingdings" panose="05000000000000000000" pitchFamily="2" charset="2"/>
            </a:pPr>
            <a:r>
              <a:rPr lang="en-US" altLang="zh-CN" sz="2300" b="1" dirty="0">
                <a:solidFill>
                  <a:srgbClr val="27548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 </a:t>
            </a:r>
            <a:r>
              <a:rPr lang="en-US" altLang="zh-CN" sz="2300" b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…… </a:t>
            </a:r>
            <a:endParaRPr lang="en-US" altLang="zh-CN" sz="2300" b="1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5364" name="Rectangle 7"/>
          <p:cNvSpPr/>
          <p:nvPr/>
        </p:nvSpPr>
        <p:spPr>
          <a:xfrm>
            <a:off x="534988" y="468313"/>
            <a:ext cx="4064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6600"/>
                </a:solidFill>
                <a:latin typeface="华文中宋" pitchFamily="2" charset="-122"/>
                <a:ea typeface="华文中宋" pitchFamily="2" charset="-122"/>
              </a:rPr>
              <a:t>4、</a:t>
            </a:r>
            <a:r>
              <a:rPr lang="zh-CN" altLang="en-US" sz="2400" b="1" dirty="0">
                <a:solidFill>
                  <a:srgbClr val="FF6600"/>
                </a:solidFill>
                <a:latin typeface="华文中宋" pitchFamily="2" charset="-122"/>
                <a:ea typeface="华文中宋" pitchFamily="2" charset="-122"/>
              </a:rPr>
              <a:t>蹲   姿</a:t>
            </a:r>
            <a:endParaRPr lang="zh-CN" altLang="en-US" sz="2400" b="1" dirty="0">
              <a:solidFill>
                <a:srgbClr val="FF66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5366" name="图片 153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0075" y="2106613"/>
            <a:ext cx="5111750" cy="391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4"/>
          <p:cNvSpPr>
            <a:spLocks noGrp="1"/>
          </p:cNvSpPr>
          <p:nvPr>
            <p:ph type="body"/>
          </p:nvPr>
        </p:nvSpPr>
        <p:spPr>
          <a:xfrm>
            <a:off x="3503613" y="5013325"/>
            <a:ext cx="5384800" cy="1524000"/>
          </a:xfrm>
          <a:solidFill>
            <a:srgbClr val="FFFFFF">
              <a:alpha val="0"/>
            </a:srgbClr>
          </a:solidFill>
          <a:ln/>
        </p:spPr>
        <p:txBody>
          <a:bodyPr/>
          <a:p>
            <a:pPr algn="just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2"/>
                </a:solidFill>
                <a:ea typeface="宋体" panose="02010600030101010101" pitchFamily="2" charset="-122"/>
              </a:rPr>
              <a:t>        </a:t>
            </a:r>
            <a:endParaRPr lang="zh-CN" altLang="en-US" sz="20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6387" name="Rectangle 5"/>
          <p:cNvSpPr/>
          <p:nvPr/>
        </p:nvSpPr>
        <p:spPr>
          <a:xfrm>
            <a:off x="334963" y="476250"/>
            <a:ext cx="3556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latin typeface="华文中宋" pitchFamily="2" charset="-122"/>
                <a:ea typeface="华文中宋" pitchFamily="2" charset="-122"/>
              </a:rPr>
              <a:t> </a:t>
            </a:r>
            <a:endParaRPr lang="zh-CN" altLang="en-US" sz="2800" b="1" dirty="0">
              <a:solidFill>
                <a:srgbClr val="275487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388" name="Rectangle 11"/>
          <p:cNvSpPr/>
          <p:nvPr/>
        </p:nvSpPr>
        <p:spPr>
          <a:xfrm>
            <a:off x="149225" y="858838"/>
            <a:ext cx="5892800" cy="3276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p>
            <a:pPr marL="342900" indent="-342900" algn="just" eaLnBrk="1" hangingPunct="1">
              <a:lnSpc>
                <a:spcPct val="14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2" charset="0"/>
              </a:rPr>
              <a:t>标准：</a:t>
            </a:r>
            <a:r>
              <a:rPr lang="zh-CN" altLang="en-US" sz="2800" dirty="0">
                <a:solidFill>
                  <a:srgbClr val="FF6600"/>
                </a:solidFill>
                <a:latin typeface="Times New Roman" panose="02020603050405020304" pitchFamily="2" charset="0"/>
              </a:rPr>
              <a:t>得体、不走光</a:t>
            </a:r>
            <a:endParaRPr lang="zh-CN" altLang="en-US" sz="2800" dirty="0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marL="342900" indent="-342900" algn="just" eaLnBrk="1" hangingPunct="1">
              <a:lnSpc>
                <a:spcPct val="140000"/>
              </a:lnSpc>
            </a:pPr>
            <a:endParaRPr lang="en-US" altLang="zh-CN" sz="2800" b="1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marL="342900" indent="-342900" algn="just" eaLnBrk="1" hangingPunct="1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楷体_GB2312" pitchFamily="1" charset="-122"/>
              </a:rPr>
              <a:t>一脚在前，一脚在后，</a:t>
            </a:r>
            <a:endParaRPr lang="zh-CN" altLang="en-US" sz="2000" b="1" dirty="0">
              <a:solidFill>
                <a:schemeClr val="tx2"/>
              </a:solidFill>
              <a:latin typeface="楷体_GB2312" pitchFamily="1" charset="-122"/>
            </a:endParaRPr>
          </a:p>
          <a:p>
            <a:pPr marL="342900" indent="-342900" algn="just" eaLnBrk="1" hangingPunct="1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楷体_GB2312" pitchFamily="1" charset="-122"/>
              </a:rPr>
              <a:t>两腿向下蹲，前脚全着地，</a:t>
            </a:r>
            <a:endParaRPr lang="zh-CN" altLang="en-US" sz="2000" b="1" dirty="0">
              <a:solidFill>
                <a:schemeClr val="tx2"/>
              </a:solidFill>
              <a:latin typeface="楷体_GB2312" pitchFamily="1" charset="-122"/>
            </a:endParaRPr>
          </a:p>
          <a:p>
            <a:pPr marL="342900" indent="-342900" algn="just" eaLnBrk="1" hangingPunct="1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楷体_GB2312" pitchFamily="1" charset="-122"/>
              </a:rPr>
              <a:t>小腿基本垂直于地面，</a:t>
            </a:r>
            <a:endParaRPr lang="zh-CN" altLang="en-US" sz="2000" b="1" dirty="0">
              <a:solidFill>
                <a:schemeClr val="tx2"/>
              </a:solidFill>
              <a:latin typeface="楷体_GB2312" pitchFamily="1" charset="-122"/>
            </a:endParaRPr>
          </a:p>
          <a:p>
            <a:pPr marL="342900" indent="-342900" algn="just" eaLnBrk="1" hangingPunct="1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楷体_GB2312" pitchFamily="1" charset="-122"/>
              </a:rPr>
              <a:t>后脚跟提起，脚掌着地，</a:t>
            </a:r>
            <a:endParaRPr lang="zh-CN" altLang="en-US" sz="2000" b="1" dirty="0">
              <a:solidFill>
                <a:schemeClr val="tx2"/>
              </a:solidFill>
              <a:latin typeface="楷体_GB2312" pitchFamily="1" charset="-122"/>
            </a:endParaRPr>
          </a:p>
          <a:p>
            <a:pPr marL="342900" indent="-342900" algn="just" eaLnBrk="1" hangingPunct="1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楷体_GB2312" pitchFamily="1" charset="-122"/>
              </a:rPr>
              <a:t>臀部向下，上身稍向前倾，</a:t>
            </a:r>
            <a:endParaRPr lang="zh-CN" altLang="en-US" sz="2000" b="1" dirty="0">
              <a:solidFill>
                <a:schemeClr val="tx2"/>
              </a:solidFill>
              <a:latin typeface="楷体_GB2312" pitchFamily="1" charset="-122"/>
            </a:endParaRPr>
          </a:p>
          <a:p>
            <a:pPr marL="342900" indent="-342900" algn="just" eaLnBrk="1" hangingPunct="1">
              <a:lnSpc>
                <a:spcPct val="14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楷体_GB2312" pitchFamily="1" charset="-122"/>
              </a:rPr>
              <a:t>表情自然。</a:t>
            </a:r>
            <a:endParaRPr lang="zh-CN" altLang="en-US" sz="2000" dirty="0">
              <a:solidFill>
                <a:schemeClr val="tx2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16389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3175" y="1530350"/>
            <a:ext cx="3005138" cy="457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文本框 4"/>
          <p:cNvSpPr/>
          <p:nvPr/>
        </p:nvSpPr>
        <p:spPr>
          <a:xfrm>
            <a:off x="9940925" y="374650"/>
            <a:ext cx="2251075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p>
            <a:pPr algn="ctr" eaLnBrk="1" hangingPunct="1"/>
            <a:endParaRPr lang="zh-CN" altLang="en-US" sz="4000" b="1" dirty="0">
              <a:solidFill>
                <a:srgbClr val="D60093"/>
              </a:solidFill>
              <a:latin typeface="Arial" panose="020B0604020202020204" pitchFamily="34" charset="0"/>
              <a:ea typeface="隶书" pitchFamily="1" charset="-122"/>
              <a:sym typeface="Segoe UI Light" panose="020B0502040204020203" pitchFamily="2" charset="0"/>
            </a:endParaRPr>
          </a:p>
        </p:txBody>
      </p:sp>
      <p:pic>
        <p:nvPicPr>
          <p:cNvPr id="16391" name="图片 16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538" y="1725613"/>
            <a:ext cx="4649787" cy="451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build="p"/>
      <p:bldP spid="1638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任意多边形 34"/>
          <p:cNvSpPr/>
          <p:nvPr/>
        </p:nvSpPr>
        <p:spPr>
          <a:xfrm>
            <a:off x="2420938" y="1955800"/>
            <a:ext cx="1927225" cy="2736850"/>
          </a:xfrm>
          <a:custGeom>
            <a:avLst/>
            <a:gdLst>
              <a:gd name="txL" fmla="*/ 0 w 1927225"/>
              <a:gd name="txT" fmla="*/ 0 h 2736850"/>
              <a:gd name="txR" fmla="*/ 1927225 w 1927225"/>
              <a:gd name="txB" fmla="*/ 2736850 h 2736850"/>
            </a:gdLst>
            <a:ahLst/>
            <a:cxnLst>
              <a:cxn ang="0">
                <a:pos x="0" y="0"/>
              </a:cxn>
              <a:cxn ang="0">
                <a:pos x="1927225" y="315912"/>
              </a:cxn>
              <a:cxn ang="0">
                <a:pos x="1915161" y="2500312"/>
              </a:cxn>
              <a:cxn ang="0">
                <a:pos x="1214516" y="2586848"/>
              </a:cxn>
              <a:cxn ang="0">
                <a:pos x="1207855" y="2553852"/>
              </a:cxn>
              <a:cxn ang="0">
                <a:pos x="1127977" y="2500906"/>
              </a:cxn>
              <a:cxn ang="0">
                <a:pos x="1041287" y="2587596"/>
              </a:cxn>
              <a:cxn ang="0">
                <a:pos x="1045354" y="2607740"/>
              </a:cxn>
              <a:cxn ang="0">
                <a:pos x="0" y="2736850"/>
              </a:cxn>
            </a:cxnLst>
            <a:rect l="txL" t="txT" r="txR" b="txB"/>
            <a:pathLst>
              <a:path w="1927225" h="2736850">
                <a:moveTo>
                  <a:pt x="0" y="0"/>
                </a:moveTo>
                <a:lnTo>
                  <a:pt x="1927225" y="315912"/>
                </a:lnTo>
                <a:cubicBezTo>
                  <a:pt x="1923204" y="1044045"/>
                  <a:pt x="1919182" y="1772179"/>
                  <a:pt x="1915161" y="2500312"/>
                </a:cubicBezTo>
                <a:lnTo>
                  <a:pt x="1214516" y="2586848"/>
                </a:lnTo>
                <a:lnTo>
                  <a:pt x="1207855" y="2553853"/>
                </a:lnTo>
                <a:cubicBezTo>
                  <a:pt x="1194694" y="2522739"/>
                  <a:pt x="1163886" y="2500907"/>
                  <a:pt x="1127977" y="2500907"/>
                </a:cubicBezTo>
                <a:cubicBezTo>
                  <a:pt x="1080099" y="2500907"/>
                  <a:pt x="1041287" y="2539719"/>
                  <a:pt x="1041287" y="2587597"/>
                </a:cubicBezTo>
                <a:lnTo>
                  <a:pt x="1045354" y="2607741"/>
                </a:lnTo>
                <a:lnTo>
                  <a:pt x="0" y="2736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2" name="任意多边形 35"/>
          <p:cNvSpPr/>
          <p:nvPr/>
        </p:nvSpPr>
        <p:spPr>
          <a:xfrm>
            <a:off x="4121150" y="1955800"/>
            <a:ext cx="1927225" cy="2736850"/>
          </a:xfrm>
          <a:custGeom>
            <a:avLst/>
            <a:gdLst>
              <a:gd name="txL" fmla="*/ 0 w 1927225"/>
              <a:gd name="txT" fmla="*/ 0 h 2736850"/>
              <a:gd name="txR" fmla="*/ 1927225 w 1927225"/>
              <a:gd name="txB" fmla="*/ 2736850 h 2736850"/>
            </a:gdLst>
            <a:ahLst/>
            <a:cxnLst>
              <a:cxn ang="0">
                <a:pos x="0" y="0"/>
              </a:cxn>
              <a:cxn ang="0">
                <a:pos x="1927225" y="315912"/>
              </a:cxn>
              <a:cxn ang="0">
                <a:pos x="1915161" y="2500312"/>
              </a:cxn>
              <a:cxn ang="0">
                <a:pos x="1260306" y="2581192"/>
              </a:cxn>
              <a:cxn ang="0">
                <a:pos x="1254787" y="2553852"/>
              </a:cxn>
              <a:cxn ang="0">
                <a:pos x="1174909" y="2500906"/>
              </a:cxn>
              <a:cxn ang="0">
                <a:pos x="1088219" y="2587596"/>
              </a:cxn>
              <a:cxn ang="0">
                <a:pos x="1091144" y="2602084"/>
              </a:cxn>
              <a:cxn ang="0">
                <a:pos x="0" y="2736850"/>
              </a:cxn>
            </a:cxnLst>
            <a:rect l="txL" t="txT" r="txR" b="txB"/>
            <a:pathLst>
              <a:path w="1927225" h="2736850">
                <a:moveTo>
                  <a:pt x="0" y="0"/>
                </a:moveTo>
                <a:lnTo>
                  <a:pt x="1927225" y="315912"/>
                </a:lnTo>
                <a:cubicBezTo>
                  <a:pt x="1923204" y="1044045"/>
                  <a:pt x="1919182" y="1772179"/>
                  <a:pt x="1915161" y="2500312"/>
                </a:cubicBezTo>
                <a:lnTo>
                  <a:pt x="1260306" y="2581192"/>
                </a:lnTo>
                <a:lnTo>
                  <a:pt x="1254787" y="2553852"/>
                </a:lnTo>
                <a:cubicBezTo>
                  <a:pt x="1241627" y="2522738"/>
                  <a:pt x="1210818" y="2500906"/>
                  <a:pt x="1174909" y="2500906"/>
                </a:cubicBezTo>
                <a:cubicBezTo>
                  <a:pt x="1127031" y="2500906"/>
                  <a:pt x="1088219" y="2539718"/>
                  <a:pt x="1088219" y="2587596"/>
                </a:cubicBezTo>
                <a:lnTo>
                  <a:pt x="1091144" y="2602085"/>
                </a:lnTo>
                <a:lnTo>
                  <a:pt x="0" y="2736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3" name="任意多边形 36"/>
          <p:cNvSpPr/>
          <p:nvPr/>
        </p:nvSpPr>
        <p:spPr>
          <a:xfrm>
            <a:off x="5859463" y="1955800"/>
            <a:ext cx="1927225" cy="2736850"/>
          </a:xfrm>
          <a:custGeom>
            <a:avLst/>
            <a:gdLst>
              <a:gd name="txL" fmla="*/ 0 w 1927225"/>
              <a:gd name="txT" fmla="*/ 0 h 2736850"/>
              <a:gd name="txR" fmla="*/ 1927225 w 1927225"/>
              <a:gd name="txB" fmla="*/ 2736850 h 2736850"/>
            </a:gdLst>
            <a:ahLst/>
            <a:cxnLst>
              <a:cxn ang="0">
                <a:pos x="0" y="0"/>
              </a:cxn>
              <a:cxn ang="0">
                <a:pos x="1927225" y="315912"/>
              </a:cxn>
              <a:cxn ang="0">
                <a:pos x="1915161" y="2500312"/>
              </a:cxn>
              <a:cxn ang="0">
                <a:pos x="1245982" y="2582960"/>
              </a:cxn>
              <a:cxn ang="0">
                <a:pos x="1240105" y="2553850"/>
              </a:cxn>
              <a:cxn ang="0">
                <a:pos x="1160227" y="2500904"/>
              </a:cxn>
              <a:cxn ang="0">
                <a:pos x="1073537" y="2587594"/>
              </a:cxn>
              <a:cxn ang="0">
                <a:pos x="1076820" y="2603854"/>
              </a:cxn>
              <a:cxn ang="0">
                <a:pos x="0" y="2736850"/>
              </a:cxn>
            </a:cxnLst>
            <a:rect l="txL" t="txT" r="txR" b="txB"/>
            <a:pathLst>
              <a:path w="1927225" h="2736850">
                <a:moveTo>
                  <a:pt x="0" y="0"/>
                </a:moveTo>
                <a:lnTo>
                  <a:pt x="1927225" y="315912"/>
                </a:lnTo>
                <a:cubicBezTo>
                  <a:pt x="1923204" y="1044045"/>
                  <a:pt x="1919182" y="1772179"/>
                  <a:pt x="1915161" y="2500312"/>
                </a:cubicBezTo>
                <a:lnTo>
                  <a:pt x="1245982" y="2582961"/>
                </a:lnTo>
                <a:lnTo>
                  <a:pt x="1240105" y="2553851"/>
                </a:lnTo>
                <a:cubicBezTo>
                  <a:pt x="1226945" y="2522737"/>
                  <a:pt x="1196136" y="2500905"/>
                  <a:pt x="1160227" y="2500905"/>
                </a:cubicBezTo>
                <a:cubicBezTo>
                  <a:pt x="1112349" y="2500905"/>
                  <a:pt x="1073537" y="2539717"/>
                  <a:pt x="1073537" y="2587595"/>
                </a:cubicBezTo>
                <a:lnTo>
                  <a:pt x="1076820" y="2603854"/>
                </a:lnTo>
                <a:lnTo>
                  <a:pt x="0" y="2736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4" name="任意多边形 37"/>
          <p:cNvSpPr/>
          <p:nvPr/>
        </p:nvSpPr>
        <p:spPr>
          <a:xfrm>
            <a:off x="7494588" y="1955800"/>
            <a:ext cx="1927225" cy="2736850"/>
          </a:xfrm>
          <a:custGeom>
            <a:avLst/>
            <a:gdLst>
              <a:gd name="txL" fmla="*/ 0 w 1927225"/>
              <a:gd name="txT" fmla="*/ 0 h 2736850"/>
              <a:gd name="txR" fmla="*/ 1927225 w 1927225"/>
              <a:gd name="txB" fmla="*/ 2736850 h 2736850"/>
            </a:gdLst>
            <a:ahLst/>
            <a:cxnLst>
              <a:cxn ang="0">
                <a:pos x="0" y="0"/>
              </a:cxn>
              <a:cxn ang="0">
                <a:pos x="1927225" y="315912"/>
              </a:cxn>
              <a:cxn ang="0">
                <a:pos x="1915161" y="2500312"/>
              </a:cxn>
              <a:cxn ang="0">
                <a:pos x="1188322" y="2590082"/>
              </a:cxn>
              <a:cxn ang="0">
                <a:pos x="1188824" y="2587594"/>
              </a:cxn>
              <a:cxn ang="0">
                <a:pos x="1102134" y="2500904"/>
              </a:cxn>
              <a:cxn ang="0">
                <a:pos x="1015444" y="2587594"/>
              </a:cxn>
              <a:cxn ang="0">
                <a:pos x="1020140" y="2610854"/>
              </a:cxn>
              <a:cxn ang="0">
                <a:pos x="0" y="2736850"/>
              </a:cxn>
            </a:cxnLst>
            <a:rect l="txL" t="txT" r="txR" b="txB"/>
            <a:pathLst>
              <a:path w="1927225" h="2736850">
                <a:moveTo>
                  <a:pt x="0" y="0"/>
                </a:moveTo>
                <a:lnTo>
                  <a:pt x="1927225" y="315912"/>
                </a:lnTo>
                <a:cubicBezTo>
                  <a:pt x="1923204" y="1044045"/>
                  <a:pt x="1919182" y="1772179"/>
                  <a:pt x="1915161" y="2500312"/>
                </a:cubicBezTo>
                <a:lnTo>
                  <a:pt x="1188322" y="2590083"/>
                </a:lnTo>
                <a:lnTo>
                  <a:pt x="1188824" y="2587594"/>
                </a:lnTo>
                <a:cubicBezTo>
                  <a:pt x="1188824" y="2539716"/>
                  <a:pt x="1150012" y="2500904"/>
                  <a:pt x="1102134" y="2500904"/>
                </a:cubicBezTo>
                <a:cubicBezTo>
                  <a:pt x="1054256" y="2500904"/>
                  <a:pt x="1015444" y="2539716"/>
                  <a:pt x="1015444" y="2587594"/>
                </a:cubicBezTo>
                <a:lnTo>
                  <a:pt x="1020140" y="2610855"/>
                </a:lnTo>
                <a:lnTo>
                  <a:pt x="0" y="2736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5" name="文本框 8"/>
          <p:cNvSpPr/>
          <p:nvPr/>
        </p:nvSpPr>
        <p:spPr>
          <a:xfrm>
            <a:off x="2447925" y="2224088"/>
            <a:ext cx="1574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6" name="矩形 9"/>
          <p:cNvSpPr/>
          <p:nvPr/>
        </p:nvSpPr>
        <p:spPr>
          <a:xfrm>
            <a:off x="2435225" y="2884488"/>
            <a:ext cx="223838" cy="830262"/>
          </a:xfrm>
          <a:prstGeom prst="rect">
            <a:avLst/>
          </a:prstGeom>
          <a:solidFill>
            <a:srgbClr val="FFFFFF">
              <a:alpha val="73999"/>
            </a:srgbClr>
          </a:solidFill>
          <a:ln w="9525">
            <a:noFill/>
          </a:ln>
        </p:spPr>
        <p:txBody>
          <a:bodyPr anchor="ctr" anchorCtr="0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直接连接符 10"/>
          <p:cNvSpPr/>
          <p:nvPr/>
        </p:nvSpPr>
        <p:spPr>
          <a:xfrm>
            <a:off x="3586163" y="4548188"/>
            <a:ext cx="544512" cy="0"/>
          </a:xfrm>
          <a:prstGeom prst="line">
            <a:avLst/>
          </a:prstGeom>
          <a:ln w="28575" cap="flat" cmpd="sng">
            <a:solidFill>
              <a:srgbClr val="2C89A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8" name="文本框 11"/>
          <p:cNvSpPr/>
          <p:nvPr/>
        </p:nvSpPr>
        <p:spPr>
          <a:xfrm>
            <a:off x="4119563" y="2293938"/>
            <a:ext cx="8096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2" charset="0"/>
                <a:sym typeface="Impact" panose="020B0806030902050204" pitchFamily="2" charset="0"/>
              </a:rPr>
              <a:t>1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2" charset="0"/>
              <a:sym typeface="Impact" panose="020B0806030902050204" pitchFamily="2" charset="0"/>
            </a:endParaRPr>
          </a:p>
        </p:txBody>
      </p:sp>
      <p:sp>
        <p:nvSpPr>
          <p:cNvPr id="17419" name="文本框 12"/>
          <p:cNvSpPr/>
          <p:nvPr/>
        </p:nvSpPr>
        <p:spPr>
          <a:xfrm>
            <a:off x="4016375" y="3114675"/>
            <a:ext cx="1901825" cy="1068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着装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TOP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原则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420" name="文本框 13"/>
          <p:cNvSpPr/>
          <p:nvPr/>
        </p:nvSpPr>
        <p:spPr>
          <a:xfrm>
            <a:off x="5900738" y="2185988"/>
            <a:ext cx="8096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2" charset="0"/>
                <a:sym typeface="Impact" panose="020B0806030902050204" pitchFamily="2" charset="0"/>
              </a:rPr>
              <a:t>2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2" charset="0"/>
              <a:sym typeface="Impact" panose="020B0806030902050204" pitchFamily="2" charset="0"/>
            </a:endParaRPr>
          </a:p>
        </p:txBody>
      </p:sp>
      <p:sp>
        <p:nvSpPr>
          <p:cNvPr id="17421" name="文本框 14"/>
          <p:cNvSpPr/>
          <p:nvPr/>
        </p:nvSpPr>
        <p:spPr>
          <a:xfrm>
            <a:off x="5778500" y="3176588"/>
            <a:ext cx="17367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男士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着装礼仪                              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422" name="文本框 15"/>
          <p:cNvSpPr/>
          <p:nvPr/>
        </p:nvSpPr>
        <p:spPr>
          <a:xfrm>
            <a:off x="7551738" y="2152650"/>
            <a:ext cx="8096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2" charset="0"/>
                <a:sym typeface="Impact" panose="020B0806030902050204" pitchFamily="2" charset="0"/>
              </a:rPr>
              <a:t>3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2" charset="0"/>
              <a:sym typeface="Impact" panose="020B0806030902050204" pitchFamily="2" charset="0"/>
            </a:endParaRPr>
          </a:p>
        </p:txBody>
      </p:sp>
      <p:sp>
        <p:nvSpPr>
          <p:cNvPr id="17423" name="文本框 16"/>
          <p:cNvSpPr/>
          <p:nvPr/>
        </p:nvSpPr>
        <p:spPr>
          <a:xfrm>
            <a:off x="7553325" y="3179763"/>
            <a:ext cx="17113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女士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着装礼仪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424" name="直接连接符 18"/>
          <p:cNvSpPr/>
          <p:nvPr/>
        </p:nvSpPr>
        <p:spPr>
          <a:xfrm>
            <a:off x="1792288" y="4548188"/>
            <a:ext cx="573087" cy="0"/>
          </a:xfrm>
          <a:prstGeom prst="line">
            <a:avLst/>
          </a:prstGeom>
          <a:ln w="28575" cap="flat" cmpd="sng">
            <a:solidFill>
              <a:srgbClr val="2C89A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5" name="直接连接符 42"/>
          <p:cNvSpPr/>
          <p:nvPr/>
        </p:nvSpPr>
        <p:spPr>
          <a:xfrm>
            <a:off x="5324475" y="4548188"/>
            <a:ext cx="544513" cy="0"/>
          </a:xfrm>
          <a:prstGeom prst="line">
            <a:avLst/>
          </a:prstGeom>
          <a:ln w="28575" cap="flat" cmpd="sng">
            <a:solidFill>
              <a:srgbClr val="2C89A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6" name="直接连接符 43"/>
          <p:cNvSpPr/>
          <p:nvPr/>
        </p:nvSpPr>
        <p:spPr>
          <a:xfrm>
            <a:off x="6988175" y="4548188"/>
            <a:ext cx="506413" cy="0"/>
          </a:xfrm>
          <a:prstGeom prst="line">
            <a:avLst/>
          </a:prstGeom>
          <a:ln w="28575" cap="flat" cmpd="sng">
            <a:solidFill>
              <a:srgbClr val="2C89A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7" name="直接连接符 44"/>
          <p:cNvSpPr/>
          <p:nvPr/>
        </p:nvSpPr>
        <p:spPr>
          <a:xfrm>
            <a:off x="8609013" y="4548188"/>
            <a:ext cx="501650" cy="0"/>
          </a:xfrm>
          <a:prstGeom prst="line">
            <a:avLst/>
          </a:prstGeom>
          <a:ln w="28575" cap="flat" cmpd="sng">
            <a:solidFill>
              <a:srgbClr val="2C89A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8" name="Text Box 24"/>
          <p:cNvSpPr txBox="1"/>
          <p:nvPr/>
        </p:nvSpPr>
        <p:spPr>
          <a:xfrm>
            <a:off x="2414588" y="3273425"/>
            <a:ext cx="16605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着装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   礼仪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30" name="流程图: 终止 17429"/>
          <p:cNvSpPr/>
          <p:nvPr/>
        </p:nvSpPr>
        <p:spPr>
          <a:xfrm>
            <a:off x="654050" y="390525"/>
            <a:ext cx="2260600" cy="393700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二、着装礼仪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圆角矩形 2"/>
          <p:cNvSpPr/>
          <p:nvPr/>
        </p:nvSpPr>
        <p:spPr>
          <a:xfrm>
            <a:off x="692150" y="3536950"/>
            <a:ext cx="3340100" cy="371475"/>
          </a:xfrm>
          <a:prstGeom prst="roundRect">
            <a:avLst>
              <a:gd name="adj" fmla="val 6435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TextBox 1"/>
          <p:cNvSpPr/>
          <p:nvPr/>
        </p:nvSpPr>
        <p:spPr>
          <a:xfrm>
            <a:off x="692150" y="441325"/>
            <a:ext cx="3595688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8436" name="直接连接符 6"/>
          <p:cNvSpPr/>
          <p:nvPr/>
        </p:nvSpPr>
        <p:spPr>
          <a:xfrm flipH="1">
            <a:off x="1019175" y="1416050"/>
            <a:ext cx="4679950" cy="0"/>
          </a:xfrm>
          <a:prstGeom prst="line">
            <a:avLst/>
          </a:prstGeom>
          <a:ln w="9525" cap="flat" cmpd="sng">
            <a:solidFill>
              <a:srgbClr val="A5A5A5"/>
            </a:solidFill>
            <a:prstDash val="dash"/>
            <a:headEnd type="oval" w="med" len="med"/>
            <a:tailEnd type="oval" w="med" len="med"/>
          </a:ln>
        </p:spPr>
      </p:sp>
      <p:grpSp>
        <p:nvGrpSpPr>
          <p:cNvPr id="18437" name="组合 3"/>
          <p:cNvGrpSpPr/>
          <p:nvPr/>
        </p:nvGrpSpPr>
        <p:grpSpPr>
          <a:xfrm>
            <a:off x="6753225" y="3646488"/>
            <a:ext cx="2355850" cy="2316162"/>
            <a:chOff x="0" y="0"/>
            <a:chExt cx="2354723" cy="2316954"/>
          </a:xfrm>
        </p:grpSpPr>
        <p:sp>
          <p:nvSpPr>
            <p:cNvPr id="18438" name="空心弧 4"/>
            <p:cNvSpPr/>
            <p:nvPr/>
          </p:nvSpPr>
          <p:spPr>
            <a:xfrm>
              <a:off x="169643" y="301517"/>
              <a:ext cx="2015437" cy="2015437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16200 h 21600"/>
              </a:gdLst>
              <a:ahLst/>
              <a:cxnLst>
                <a:cxn ang="270">
                  <a:pos x="10800" y="0"/>
                </a:cxn>
                <a:cxn ang="180">
                  <a:pos x="1880" y="15949"/>
                </a:cxn>
                <a:cxn ang="270">
                  <a:pos x="10800" y="1002"/>
                </a:cxn>
                <a:cxn ang="0">
                  <a:pos x="19719" y="15949"/>
                </a:cxn>
              </a:cxnLst>
              <a:rect l="txL" t="txT" r="txR" b="txB"/>
              <a:pathLst>
                <a:path w="21600" h="21600">
                  <a:moveTo>
                    <a:pt x="2314" y="15699"/>
                  </a:moveTo>
                  <a:arcTo wR="9798" hR="9798" stAng="9000000" swAng="14400000"/>
                  <a:lnTo>
                    <a:pt x="20153" y="16200"/>
                  </a:lnTo>
                  <a:arcTo wR="10800" hR="10800" stAng="1800000" swAng="-14400000"/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9" name="空心弧 5"/>
            <p:cNvSpPr/>
            <p:nvPr/>
          </p:nvSpPr>
          <p:spPr>
            <a:xfrm>
              <a:off x="169643" y="301517"/>
              <a:ext cx="2015437" cy="2015437"/>
            </a:xfrm>
            <a:custGeom>
              <a:avLst/>
              <a:gdLst>
                <a:gd name="txL" fmla="*/ 20153 w 21600"/>
                <a:gd name="txT" fmla="*/ 15699 h 21600"/>
                <a:gd name="txR" fmla="*/ 1446 w 21600"/>
                <a:gd name="txB" fmla="*/ 21600 h 21600"/>
              </a:gdLst>
              <a:ahLst/>
              <a:cxnLst>
                <a:cxn ang="90">
                  <a:pos x="10800" y="21600"/>
                </a:cxn>
                <a:cxn ang="0">
                  <a:pos x="19719" y="15949"/>
                </a:cxn>
                <a:cxn ang="90">
                  <a:pos x="10800" y="20598"/>
                </a:cxn>
                <a:cxn ang="180">
                  <a:pos x="1880" y="15949"/>
                </a:cxn>
              </a:cxnLst>
              <a:rect l="txL" t="txT" r="txR" b="txB"/>
              <a:pathLst>
                <a:path w="21600" h="21600">
                  <a:moveTo>
                    <a:pt x="19285" y="15699"/>
                  </a:moveTo>
                  <a:arcTo wR="9798" hR="9798" stAng="1800000" swAng="7200000"/>
                  <a:lnTo>
                    <a:pt x="1446" y="16200"/>
                  </a:lnTo>
                  <a:arcTo wR="10800" hR="10800" stAng="9000000" swAng="-7200000"/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0" name="空心弧 26"/>
            <p:cNvSpPr/>
            <p:nvPr/>
          </p:nvSpPr>
          <p:spPr>
            <a:xfrm>
              <a:off x="169643" y="301517"/>
              <a:ext cx="2015437" cy="2015437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0 h 21600"/>
              </a:gdLst>
              <a:ahLst/>
              <a:cxnLst>
                <a:cxn ang="270">
                  <a:pos x="10800" y="0"/>
                </a:cxn>
                <a:cxn ang="270">
                  <a:pos x="10799" y="501"/>
                </a:cxn>
                <a:cxn ang="270">
                  <a:pos x="10800" y="1002"/>
                </a:cxn>
                <a:cxn ang="270">
                  <a:pos x="10800" y="501"/>
                </a:cxn>
              </a:cxnLst>
              <a:rect l="txL" t="txT" r="txR" b="txB"/>
              <a:pathLst>
                <a:path w="21600" h="21600">
                  <a:moveTo>
                    <a:pt x="10799" y="1002"/>
                  </a:moveTo>
                  <a:arcTo wR="9798" hR="9798" stAng="16200000" swAng="0"/>
                  <a:lnTo>
                    <a:pt x="10799" y="0"/>
                  </a:lnTo>
                  <a:arcTo wR="10800" hR="10800" stAng="-5400000" swAng="0"/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1" name="任意多边形 28"/>
            <p:cNvSpPr/>
            <p:nvPr/>
          </p:nvSpPr>
          <p:spPr>
            <a:xfrm>
              <a:off x="713203" y="845078"/>
              <a:ext cx="928316" cy="928316"/>
            </a:xfrm>
            <a:custGeom>
              <a:avLst/>
              <a:gdLst>
                <a:gd name="txL" fmla="*/ 0 w 928316"/>
                <a:gd name="txT" fmla="*/ 0 h 928316"/>
                <a:gd name="txR" fmla="*/ 928316 w 928316"/>
                <a:gd name="txB" fmla="*/ 928316 h 928316"/>
              </a:gdLst>
              <a:ahLst/>
              <a:cxnLst>
                <a:cxn ang="0">
                  <a:pos x="0" y="464158"/>
                </a:cxn>
                <a:cxn ang="0">
                  <a:pos x="464158" y="0"/>
                </a:cxn>
                <a:cxn ang="0">
                  <a:pos x="928316" y="464158"/>
                </a:cxn>
                <a:cxn ang="0">
                  <a:pos x="464158" y="928316"/>
                </a:cxn>
                <a:cxn ang="0">
                  <a:pos x="0" y="464158"/>
                </a:cxn>
              </a:cxnLst>
              <a:rect l="txL" t="txT" r="txR" b="txB"/>
              <a:pathLst>
                <a:path w="928316" h="928316">
                  <a:moveTo>
                    <a:pt x="0" y="464158"/>
                  </a:moveTo>
                  <a:cubicBezTo>
                    <a:pt x="0" y="207811"/>
                    <a:pt x="207811" y="0"/>
                    <a:pt x="464158" y="0"/>
                  </a:cubicBezTo>
                  <a:cubicBezTo>
                    <a:pt x="720505" y="0"/>
                    <a:pt x="928316" y="207811"/>
                    <a:pt x="928316" y="464158"/>
                  </a:cubicBezTo>
                  <a:cubicBezTo>
                    <a:pt x="928316" y="720505"/>
                    <a:pt x="720505" y="928316"/>
                    <a:pt x="464158" y="928316"/>
                  </a:cubicBezTo>
                  <a:cubicBezTo>
                    <a:pt x="207811" y="928316"/>
                    <a:pt x="0" y="720505"/>
                    <a:pt x="0" y="464158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wrap="square" lIns="0" tIns="0" rIns="0" bIns="0" anchor="ctr" anchorCtr="0"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3200" b="1" dirty="0">
                  <a:solidFill>
                    <a:srgbClr val="FFFFFF"/>
                  </a:solidFill>
                  <a:latin typeface="Calibri" panose="020F0502020204030204" pitchFamily="2" charset="0"/>
                  <a:cs typeface="Calibri" panose="020F0502020204030204" pitchFamily="2" charset="0"/>
                  <a:sym typeface="Calibri" panose="020F0502020204030204" pitchFamily="2" charset="0"/>
                </a:rPr>
                <a:t>TPO</a:t>
              </a:r>
              <a:endPara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2" name="任意多边形 29"/>
            <p:cNvSpPr/>
            <p:nvPr/>
          </p:nvSpPr>
          <p:spPr>
            <a:xfrm>
              <a:off x="852451" y="0"/>
              <a:ext cx="649821" cy="649821"/>
            </a:xfrm>
            <a:custGeom>
              <a:avLst/>
              <a:gdLst>
                <a:gd name="txL" fmla="*/ 0 w 649821"/>
                <a:gd name="txT" fmla="*/ 0 h 649821"/>
                <a:gd name="txR" fmla="*/ 649821 w 649821"/>
                <a:gd name="txB" fmla="*/ 649821 h 649821"/>
              </a:gdLst>
              <a:ahLst/>
              <a:cxnLst>
                <a:cxn ang="0">
                  <a:pos x="0" y="324911"/>
                </a:cxn>
                <a:cxn ang="0">
                  <a:pos x="324911" y="0"/>
                </a:cxn>
                <a:cxn ang="0">
                  <a:pos x="649822" y="324911"/>
                </a:cxn>
                <a:cxn ang="0">
                  <a:pos x="324911" y="649822"/>
                </a:cxn>
                <a:cxn ang="0">
                  <a:pos x="0" y="324911"/>
                </a:cxn>
              </a:cxnLst>
              <a:rect l="txL" t="txT" r="txR" b="txB"/>
              <a:pathLst>
                <a:path w="649821" h="649821">
                  <a:moveTo>
                    <a:pt x="0" y="324911"/>
                  </a:moveTo>
                  <a:cubicBezTo>
                    <a:pt x="0" y="145468"/>
                    <a:pt x="145468" y="0"/>
                    <a:pt x="324911" y="0"/>
                  </a:cubicBezTo>
                  <a:cubicBezTo>
                    <a:pt x="504354" y="0"/>
                    <a:pt x="649822" y="145468"/>
                    <a:pt x="649822" y="324911"/>
                  </a:cubicBezTo>
                  <a:cubicBezTo>
                    <a:pt x="649822" y="504354"/>
                    <a:pt x="504354" y="649822"/>
                    <a:pt x="324911" y="649822"/>
                  </a:cubicBezTo>
                  <a:cubicBezTo>
                    <a:pt x="145468" y="649822"/>
                    <a:pt x="0" y="504354"/>
                    <a:pt x="0" y="32491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wrap="square" lIns="0" tIns="0" rIns="0" bIns="0" anchor="ctr" anchorCtr="0"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b="1" dirty="0">
                  <a:solidFill>
                    <a:srgbClr val="FFFFFF"/>
                  </a:solidFill>
                  <a:latin typeface="Calibri" panose="020F0502020204030204" pitchFamily="2" charset="0"/>
                  <a:cs typeface="Calibri" panose="020F0502020204030204" pitchFamily="2" charset="0"/>
                  <a:sym typeface="Calibri" panose="020F0502020204030204" pitchFamily="2" charset="0"/>
                </a:rPr>
                <a:t>TIME</a:t>
              </a:r>
              <a:endParaRPr lang="zh-CN" altLang="en-US" sz="12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3" name="任意多边形 30"/>
            <p:cNvSpPr/>
            <p:nvPr/>
          </p:nvSpPr>
          <p:spPr>
            <a:xfrm>
              <a:off x="1704902" y="1476488"/>
              <a:ext cx="649821" cy="649821"/>
            </a:xfrm>
            <a:custGeom>
              <a:avLst/>
              <a:gdLst>
                <a:gd name="txL" fmla="*/ 0 w 649821"/>
                <a:gd name="txT" fmla="*/ 0 h 649821"/>
                <a:gd name="txR" fmla="*/ 649821 w 649821"/>
                <a:gd name="txB" fmla="*/ 649821 h 649821"/>
              </a:gdLst>
              <a:ahLst/>
              <a:cxnLst>
                <a:cxn ang="0">
                  <a:pos x="0" y="324911"/>
                </a:cxn>
                <a:cxn ang="0">
                  <a:pos x="324911" y="0"/>
                </a:cxn>
                <a:cxn ang="0">
                  <a:pos x="649822" y="324911"/>
                </a:cxn>
                <a:cxn ang="0">
                  <a:pos x="324911" y="649822"/>
                </a:cxn>
                <a:cxn ang="0">
                  <a:pos x="0" y="324911"/>
                </a:cxn>
              </a:cxnLst>
              <a:rect l="txL" t="txT" r="txR" b="txB"/>
              <a:pathLst>
                <a:path w="649821" h="649821">
                  <a:moveTo>
                    <a:pt x="0" y="324911"/>
                  </a:moveTo>
                  <a:cubicBezTo>
                    <a:pt x="0" y="145468"/>
                    <a:pt x="145468" y="0"/>
                    <a:pt x="324911" y="0"/>
                  </a:cubicBezTo>
                  <a:cubicBezTo>
                    <a:pt x="504354" y="0"/>
                    <a:pt x="649822" y="145468"/>
                    <a:pt x="649822" y="324911"/>
                  </a:cubicBezTo>
                  <a:cubicBezTo>
                    <a:pt x="649822" y="504354"/>
                    <a:pt x="504354" y="649822"/>
                    <a:pt x="324911" y="649822"/>
                  </a:cubicBezTo>
                  <a:cubicBezTo>
                    <a:pt x="145468" y="649822"/>
                    <a:pt x="0" y="504354"/>
                    <a:pt x="0" y="32491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wrap="square" lIns="0" tIns="0" rIns="0" bIns="0" anchor="ctr" anchorCtr="0"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b="1" dirty="0">
                  <a:solidFill>
                    <a:srgbClr val="FFFFFF"/>
                  </a:solidFill>
                  <a:latin typeface="Calibri" panose="020F0502020204030204" pitchFamily="2" charset="0"/>
                  <a:cs typeface="Calibri" panose="020F0502020204030204" pitchFamily="2" charset="0"/>
                  <a:sym typeface="Calibri" panose="020F0502020204030204" pitchFamily="2" charset="0"/>
                </a:rPr>
                <a:t>PLACE</a:t>
              </a:r>
              <a:endParaRPr lang="zh-CN" altLang="en-US" sz="12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4" name="任意多边形 31"/>
            <p:cNvSpPr/>
            <p:nvPr/>
          </p:nvSpPr>
          <p:spPr>
            <a:xfrm>
              <a:off x="0" y="1476488"/>
              <a:ext cx="649821" cy="649821"/>
            </a:xfrm>
            <a:custGeom>
              <a:avLst/>
              <a:gdLst>
                <a:gd name="txL" fmla="*/ 0 w 649821"/>
                <a:gd name="txT" fmla="*/ 0 h 649821"/>
                <a:gd name="txR" fmla="*/ 649821 w 649821"/>
                <a:gd name="txB" fmla="*/ 649821 h 649821"/>
              </a:gdLst>
              <a:ahLst/>
              <a:cxnLst>
                <a:cxn ang="0">
                  <a:pos x="0" y="324911"/>
                </a:cxn>
                <a:cxn ang="0">
                  <a:pos x="324911" y="0"/>
                </a:cxn>
                <a:cxn ang="0">
                  <a:pos x="649822" y="324911"/>
                </a:cxn>
                <a:cxn ang="0">
                  <a:pos x="324911" y="649822"/>
                </a:cxn>
                <a:cxn ang="0">
                  <a:pos x="0" y="324911"/>
                </a:cxn>
              </a:cxnLst>
              <a:rect l="txL" t="txT" r="txR" b="txB"/>
              <a:pathLst>
                <a:path w="649821" h="649821">
                  <a:moveTo>
                    <a:pt x="0" y="324911"/>
                  </a:moveTo>
                  <a:cubicBezTo>
                    <a:pt x="0" y="145468"/>
                    <a:pt x="145468" y="0"/>
                    <a:pt x="324911" y="0"/>
                  </a:cubicBezTo>
                  <a:cubicBezTo>
                    <a:pt x="504354" y="0"/>
                    <a:pt x="649822" y="145468"/>
                    <a:pt x="649822" y="324911"/>
                  </a:cubicBezTo>
                  <a:cubicBezTo>
                    <a:pt x="649822" y="504354"/>
                    <a:pt x="504354" y="649822"/>
                    <a:pt x="324911" y="649822"/>
                  </a:cubicBezTo>
                  <a:cubicBezTo>
                    <a:pt x="145468" y="649822"/>
                    <a:pt x="0" y="504354"/>
                    <a:pt x="0" y="32491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wrap="square" lIns="0" tIns="0" rIns="0" bIns="0" anchor="ctr" anchorCtr="0"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b="1" dirty="0">
                  <a:solidFill>
                    <a:srgbClr val="FFFFFF"/>
                  </a:solidFill>
                  <a:latin typeface="Calibri" panose="020F0502020204030204" pitchFamily="2" charset="0"/>
                  <a:cs typeface="Calibri" panose="020F0502020204030204" pitchFamily="2" charset="0"/>
                  <a:sym typeface="Calibri" panose="020F0502020204030204" pitchFamily="2" charset="0"/>
                </a:rPr>
                <a:t>OBJECT</a:t>
              </a:r>
              <a:endParaRPr lang="zh-CN" altLang="en-US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8445" name="组合 9"/>
          <p:cNvGrpSpPr/>
          <p:nvPr/>
        </p:nvGrpSpPr>
        <p:grpSpPr>
          <a:xfrm>
            <a:off x="9091613" y="4149725"/>
            <a:ext cx="504825" cy="1727200"/>
            <a:chOff x="0" y="0"/>
            <a:chExt cx="504056" cy="1728192"/>
          </a:xfrm>
        </p:grpSpPr>
        <p:sp>
          <p:nvSpPr>
            <p:cNvPr id="18446" name="直接连接符 10"/>
            <p:cNvSpPr/>
            <p:nvPr/>
          </p:nvSpPr>
          <p:spPr>
            <a:xfrm>
              <a:off x="0" y="1296144"/>
              <a:ext cx="504056" cy="1"/>
            </a:xfrm>
            <a:prstGeom prst="line">
              <a:avLst/>
            </a:prstGeom>
            <a:ln w="1270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7" name="直接连接符 11"/>
            <p:cNvSpPr/>
            <p:nvPr/>
          </p:nvSpPr>
          <p:spPr>
            <a:xfrm>
              <a:off x="504056" y="0"/>
              <a:ext cx="1" cy="1728192"/>
            </a:xfrm>
            <a:prstGeom prst="line">
              <a:avLst/>
            </a:prstGeom>
            <a:ln w="1270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8448" name="组合 12"/>
          <p:cNvGrpSpPr/>
          <p:nvPr/>
        </p:nvGrpSpPr>
        <p:grpSpPr>
          <a:xfrm>
            <a:off x="6238875" y="4149725"/>
            <a:ext cx="504825" cy="1727200"/>
            <a:chOff x="0" y="0"/>
            <a:chExt cx="504056" cy="1728192"/>
          </a:xfrm>
        </p:grpSpPr>
        <p:sp>
          <p:nvSpPr>
            <p:cNvPr id="18449" name="直接连接符 13"/>
            <p:cNvSpPr/>
            <p:nvPr/>
          </p:nvSpPr>
          <p:spPr>
            <a:xfrm>
              <a:off x="0" y="1296144"/>
              <a:ext cx="504056" cy="1"/>
            </a:xfrm>
            <a:prstGeom prst="line">
              <a:avLst/>
            </a:prstGeom>
            <a:ln w="1270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0" name="直接连接符 14"/>
            <p:cNvSpPr/>
            <p:nvPr/>
          </p:nvSpPr>
          <p:spPr>
            <a:xfrm>
              <a:off x="0" y="0"/>
              <a:ext cx="1" cy="1728192"/>
            </a:xfrm>
            <a:prstGeom prst="line">
              <a:avLst/>
            </a:prstGeom>
            <a:ln w="1270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8451" name="组合 15"/>
          <p:cNvGrpSpPr/>
          <p:nvPr/>
        </p:nvGrpSpPr>
        <p:grpSpPr>
          <a:xfrm>
            <a:off x="7102475" y="3500438"/>
            <a:ext cx="1728788" cy="144462"/>
            <a:chOff x="0" y="0"/>
            <a:chExt cx="1728000" cy="144016"/>
          </a:xfrm>
        </p:grpSpPr>
        <p:sp>
          <p:nvSpPr>
            <p:cNvPr id="18452" name="直接连接符 16"/>
            <p:cNvSpPr/>
            <p:nvPr/>
          </p:nvSpPr>
          <p:spPr>
            <a:xfrm>
              <a:off x="836470" y="0"/>
              <a:ext cx="1" cy="144016"/>
            </a:xfrm>
            <a:prstGeom prst="line">
              <a:avLst/>
            </a:prstGeom>
            <a:ln w="1270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3" name="直接连接符 17"/>
            <p:cNvSpPr/>
            <p:nvPr/>
          </p:nvSpPr>
          <p:spPr>
            <a:xfrm>
              <a:off x="0" y="0"/>
              <a:ext cx="1728000" cy="1"/>
            </a:xfrm>
            <a:prstGeom prst="line">
              <a:avLst/>
            </a:prstGeom>
            <a:ln w="1270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18454" name="Picture 12" descr="C:\Documents and Settings\tdz\桌面\xpic127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1663" y="3536950"/>
            <a:ext cx="1755775" cy="23399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55" name="Picture 13" descr="C:\Documents and Settings\tdz\桌面\xpic53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863" y="3536950"/>
            <a:ext cx="1755775" cy="23399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56" name="Picture 15" descr="C:\Documents and Settings\tdz\桌面\xpic29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675" y="1689100"/>
            <a:ext cx="2339975" cy="175418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57" name="TextBox 30"/>
          <p:cNvSpPr/>
          <p:nvPr/>
        </p:nvSpPr>
        <p:spPr>
          <a:xfrm>
            <a:off x="4411663" y="5254625"/>
            <a:ext cx="1755775" cy="344488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目的、对象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58" name="TextBox 30"/>
          <p:cNvSpPr/>
          <p:nvPr/>
        </p:nvSpPr>
        <p:spPr>
          <a:xfrm>
            <a:off x="9694863" y="5248275"/>
            <a:ext cx="1755775" cy="373063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地点、场合、身份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59" name="TextBox 30"/>
          <p:cNvSpPr/>
          <p:nvPr/>
        </p:nvSpPr>
        <p:spPr>
          <a:xfrm>
            <a:off x="6797675" y="2924175"/>
            <a:ext cx="2339975" cy="373063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时间、季节、时令、时代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60" name="矩形 24"/>
          <p:cNvSpPr/>
          <p:nvPr/>
        </p:nvSpPr>
        <p:spPr>
          <a:xfrm>
            <a:off x="692150" y="98425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61" name="矩形 25"/>
          <p:cNvSpPr/>
          <p:nvPr/>
        </p:nvSpPr>
        <p:spPr>
          <a:xfrm>
            <a:off x="857250" y="3540125"/>
            <a:ext cx="19939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规则补充：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62" name="矩形 27"/>
          <p:cNvSpPr/>
          <p:nvPr/>
        </p:nvSpPr>
        <p:spPr>
          <a:xfrm>
            <a:off x="773113" y="4208463"/>
            <a:ext cx="3259137" cy="1327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扬长避短：要会遮丑，如长脸不穿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V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领等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;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遵守常规：不穿奇装异服。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65" name="矩形 10"/>
          <p:cNvSpPr/>
          <p:nvPr/>
        </p:nvSpPr>
        <p:spPr>
          <a:xfrm>
            <a:off x="679450" y="307975"/>
            <a:ext cx="2532063" cy="403225"/>
          </a:xfrm>
          <a:prstGeom prst="rect">
            <a:avLst/>
          </a:prstGeom>
          <a:solidFill>
            <a:srgbClr val="323034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1、TOP原则</a:t>
            </a:r>
            <a:endParaRPr lang="zh-CN" altLang="en-US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66" name="矩形 11"/>
          <p:cNvSpPr/>
          <p:nvPr/>
        </p:nvSpPr>
        <p:spPr>
          <a:xfrm>
            <a:off x="147638" y="309563"/>
            <a:ext cx="512762" cy="393700"/>
          </a:xfrm>
          <a:prstGeom prst="rect">
            <a:avLst/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9" name="Group 10"/>
          <p:cNvGrpSpPr/>
          <p:nvPr/>
        </p:nvGrpSpPr>
        <p:grpSpPr>
          <a:xfrm>
            <a:off x="663575" y="1862138"/>
            <a:ext cx="1368425" cy="552450"/>
            <a:chOff x="0" y="0"/>
            <a:chExt cx="1319696" cy="858016"/>
          </a:xfrm>
        </p:grpSpPr>
        <p:sp>
          <p:nvSpPr>
            <p:cNvPr id="19460" name="任意多边形 12"/>
            <p:cNvSpPr/>
            <p:nvPr/>
          </p:nvSpPr>
          <p:spPr>
            <a:xfrm>
              <a:off x="0" y="673496"/>
              <a:ext cx="348537" cy="184520"/>
            </a:xfrm>
            <a:custGeom>
              <a:avLst/>
              <a:gdLst>
                <a:gd name="txL" fmla="*/ 0 w 348537"/>
                <a:gd name="txT" fmla="*/ 0 h 184520"/>
                <a:gd name="txR" fmla="*/ 348537 w 348537"/>
                <a:gd name="txB" fmla="*/ 184520 h 184520"/>
              </a:gdLst>
              <a:ahLst/>
              <a:cxnLst>
                <a:cxn ang="0">
                  <a:pos x="0" y="4100"/>
                </a:cxn>
                <a:cxn ang="0">
                  <a:pos x="344438" y="0"/>
                </a:cxn>
                <a:cxn ang="0">
                  <a:pos x="348537" y="184520"/>
                </a:cxn>
                <a:cxn ang="0">
                  <a:pos x="0" y="4100"/>
                </a:cxn>
              </a:cxnLst>
              <a:rect l="txL" t="txT" r="txR" b="txB"/>
              <a:pathLst>
                <a:path w="348537" h="184520">
                  <a:moveTo>
                    <a:pt x="0" y="4100"/>
                  </a:moveTo>
                  <a:lnTo>
                    <a:pt x="344438" y="0"/>
                  </a:lnTo>
                  <a:cubicBezTo>
                    <a:pt x="345804" y="61507"/>
                    <a:pt x="347171" y="123013"/>
                    <a:pt x="348537" y="184520"/>
                  </a:cubicBezTo>
                  <a:lnTo>
                    <a:pt x="0" y="410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1" name="矩形 13"/>
            <p:cNvSpPr/>
            <p:nvPr/>
          </p:nvSpPr>
          <p:spPr>
            <a:xfrm>
              <a:off x="4243" y="0"/>
              <a:ext cx="1315453" cy="676733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r>
                <a:rPr lang="en-US" altLang="zh-CN" sz="2800" b="1" dirty="0">
                  <a:solidFill>
                    <a:schemeClr val="bg1"/>
                  </a:solidFill>
                  <a:latin typeface="Segoe UI Light" panose="020B0502040204020203" pitchFamily="2" charset="0"/>
                  <a:sym typeface="Segoe UI Light" panose="020B0502040204020203" pitchFamily="2" charset="0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Segoe UI Light" panose="020B0502040204020203" pitchFamily="2" charset="0"/>
                <a:sym typeface="Segoe UI Light" panose="020B0502040204020203" pitchFamily="2" charset="0"/>
              </a:endParaRPr>
            </a:p>
          </p:txBody>
        </p:sp>
      </p:grpSp>
      <p:grpSp>
        <p:nvGrpSpPr>
          <p:cNvPr id="19462" name="Group 16"/>
          <p:cNvGrpSpPr/>
          <p:nvPr/>
        </p:nvGrpSpPr>
        <p:grpSpPr>
          <a:xfrm>
            <a:off x="2239963" y="1879600"/>
            <a:ext cx="1268412" cy="536575"/>
            <a:chOff x="0" y="0"/>
            <a:chExt cx="1319696" cy="858016"/>
          </a:xfrm>
        </p:grpSpPr>
        <p:sp>
          <p:nvSpPr>
            <p:cNvPr id="19463" name="任意多边形 18"/>
            <p:cNvSpPr/>
            <p:nvPr/>
          </p:nvSpPr>
          <p:spPr>
            <a:xfrm>
              <a:off x="0" y="673496"/>
              <a:ext cx="348537" cy="184520"/>
            </a:xfrm>
            <a:custGeom>
              <a:avLst/>
              <a:gdLst>
                <a:gd name="txL" fmla="*/ 0 w 348537"/>
                <a:gd name="txT" fmla="*/ 0 h 184520"/>
                <a:gd name="txR" fmla="*/ 348537 w 348537"/>
                <a:gd name="txB" fmla="*/ 184520 h 184520"/>
              </a:gdLst>
              <a:ahLst/>
              <a:cxnLst>
                <a:cxn ang="0">
                  <a:pos x="0" y="4100"/>
                </a:cxn>
                <a:cxn ang="0">
                  <a:pos x="344438" y="0"/>
                </a:cxn>
                <a:cxn ang="0">
                  <a:pos x="348537" y="184520"/>
                </a:cxn>
                <a:cxn ang="0">
                  <a:pos x="0" y="4100"/>
                </a:cxn>
              </a:cxnLst>
              <a:rect l="txL" t="txT" r="txR" b="txB"/>
              <a:pathLst>
                <a:path w="348537" h="184520">
                  <a:moveTo>
                    <a:pt x="0" y="4100"/>
                  </a:moveTo>
                  <a:lnTo>
                    <a:pt x="344438" y="0"/>
                  </a:lnTo>
                  <a:cubicBezTo>
                    <a:pt x="345804" y="61507"/>
                    <a:pt x="347171" y="123013"/>
                    <a:pt x="348537" y="184520"/>
                  </a:cubicBezTo>
                  <a:lnTo>
                    <a:pt x="0" y="410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4" name="矩形 19"/>
            <p:cNvSpPr/>
            <p:nvPr/>
          </p:nvSpPr>
          <p:spPr>
            <a:xfrm>
              <a:off x="4243" y="0"/>
              <a:ext cx="1315453" cy="676733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r>
                <a:rPr lang="en-US" altLang="zh-CN" sz="2800" b="1" dirty="0">
                  <a:solidFill>
                    <a:schemeClr val="bg1"/>
                  </a:solidFill>
                  <a:latin typeface="Segoe UI Light" panose="020B0502040204020203" pitchFamily="2" charset="0"/>
                  <a:sym typeface="Segoe UI Light" panose="020B0502040204020203" pitchFamily="2" charset="0"/>
                </a:rPr>
                <a:t>0</a:t>
              </a:r>
              <a:r>
                <a:rPr lang="zh-CN" altLang="en-US" sz="2800" b="1" dirty="0">
                  <a:solidFill>
                    <a:schemeClr val="bg1"/>
                  </a:solidFill>
                  <a:latin typeface="Segoe UI Light" panose="020B0502040204020203" pitchFamily="2" charset="0"/>
                  <a:sym typeface="Segoe UI Light" panose="020B0502040204020203" pitchFamily="2" charset="0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Segoe UI Light" panose="020B0502040204020203" pitchFamily="2" charset="0"/>
                <a:sym typeface="Segoe UI Light" panose="020B0502040204020203" pitchFamily="2" charset="0"/>
              </a:endParaRPr>
            </a:p>
          </p:txBody>
        </p:sp>
      </p:grpSp>
      <p:sp>
        <p:nvSpPr>
          <p:cNvPr id="19465" name="矩形 28"/>
          <p:cNvSpPr/>
          <p:nvPr/>
        </p:nvSpPr>
        <p:spPr>
          <a:xfrm>
            <a:off x="504825" y="368300"/>
            <a:ext cx="4911725" cy="549275"/>
          </a:xfrm>
          <a:custGeom>
            <a:avLst/>
            <a:gdLst>
              <a:gd name="txL" fmla="*/ 0 w 5308683"/>
              <a:gd name="txT" fmla="*/ 0 h 689811"/>
              <a:gd name="txR" fmla="*/ 5308683 w 5308683"/>
              <a:gd name="txB" fmla="*/ 689811 h 689811"/>
            </a:gdLst>
            <a:ahLst/>
            <a:cxnLst>
              <a:cxn ang="0">
                <a:pos x="0" y="0"/>
              </a:cxn>
              <a:cxn ang="0">
                <a:pos x="6900755" y="0"/>
              </a:cxn>
              <a:cxn ang="0">
                <a:pos x="7321218" y="248203"/>
              </a:cxn>
              <a:cxn ang="0">
                <a:pos x="6900755" y="444696"/>
              </a:cxn>
              <a:cxn ang="0">
                <a:pos x="0" y="444696"/>
              </a:cxn>
              <a:cxn ang="0">
                <a:pos x="0" y="0"/>
              </a:cxn>
            </a:cxnLst>
            <a:rect l="txL" t="txT" r="txR" b="txB"/>
            <a:pathLst>
              <a:path w="5308683" h="689811">
                <a:moveTo>
                  <a:pt x="0" y="0"/>
                </a:moveTo>
                <a:lnTo>
                  <a:pt x="5003800" y="0"/>
                </a:lnTo>
                <a:lnTo>
                  <a:pt x="5308683" y="385011"/>
                </a:lnTo>
                <a:lnTo>
                  <a:pt x="5003800" y="689811"/>
                </a:lnTo>
                <a:lnTo>
                  <a:pt x="0" y="6898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 anchor="ctr" anchorCtr="0"/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商务人员职场着装六忌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466" name="Group 16"/>
          <p:cNvGrpSpPr/>
          <p:nvPr/>
        </p:nvGrpSpPr>
        <p:grpSpPr>
          <a:xfrm>
            <a:off x="3811588" y="1887538"/>
            <a:ext cx="1392237" cy="503237"/>
            <a:chOff x="0" y="0"/>
            <a:chExt cx="1319696" cy="858016"/>
          </a:xfrm>
        </p:grpSpPr>
        <p:sp>
          <p:nvSpPr>
            <p:cNvPr id="19467" name="任意多边形 18"/>
            <p:cNvSpPr/>
            <p:nvPr/>
          </p:nvSpPr>
          <p:spPr>
            <a:xfrm>
              <a:off x="0" y="673496"/>
              <a:ext cx="348537" cy="184520"/>
            </a:xfrm>
            <a:custGeom>
              <a:avLst/>
              <a:gdLst>
                <a:gd name="txL" fmla="*/ 0 w 348537"/>
                <a:gd name="txT" fmla="*/ 0 h 184520"/>
                <a:gd name="txR" fmla="*/ 348537 w 348537"/>
                <a:gd name="txB" fmla="*/ 184520 h 184520"/>
              </a:gdLst>
              <a:ahLst/>
              <a:cxnLst>
                <a:cxn ang="0">
                  <a:pos x="0" y="4100"/>
                </a:cxn>
                <a:cxn ang="0">
                  <a:pos x="344438" y="0"/>
                </a:cxn>
                <a:cxn ang="0">
                  <a:pos x="348537" y="184520"/>
                </a:cxn>
                <a:cxn ang="0">
                  <a:pos x="0" y="4100"/>
                </a:cxn>
              </a:cxnLst>
              <a:rect l="txL" t="txT" r="txR" b="txB"/>
              <a:pathLst>
                <a:path w="348537" h="184520">
                  <a:moveTo>
                    <a:pt x="0" y="4100"/>
                  </a:moveTo>
                  <a:lnTo>
                    <a:pt x="344438" y="0"/>
                  </a:lnTo>
                  <a:cubicBezTo>
                    <a:pt x="345804" y="61507"/>
                    <a:pt x="347171" y="123013"/>
                    <a:pt x="348537" y="184520"/>
                  </a:cubicBezTo>
                  <a:lnTo>
                    <a:pt x="0" y="410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8" name="矩形 19"/>
            <p:cNvSpPr/>
            <p:nvPr/>
          </p:nvSpPr>
          <p:spPr>
            <a:xfrm>
              <a:off x="4243" y="0"/>
              <a:ext cx="1315453" cy="676733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r>
                <a:rPr lang="en-US" altLang="zh-CN" sz="2800" b="1" dirty="0">
                  <a:solidFill>
                    <a:schemeClr val="bg1"/>
                  </a:solidFill>
                  <a:latin typeface="Segoe UI Light" panose="020B0502040204020203" pitchFamily="2" charset="0"/>
                  <a:sym typeface="Segoe UI Light" panose="020B0502040204020203" pitchFamily="2" charset="0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latin typeface="Segoe UI Light" panose="020B0502040204020203" pitchFamily="2" charset="0"/>
                <a:sym typeface="Segoe UI Light" panose="020B0502040204020203" pitchFamily="2" charset="0"/>
              </a:endParaRPr>
            </a:p>
          </p:txBody>
        </p:sp>
      </p:grpSp>
      <p:grpSp>
        <p:nvGrpSpPr>
          <p:cNvPr id="19469" name="Group 16"/>
          <p:cNvGrpSpPr/>
          <p:nvPr/>
        </p:nvGrpSpPr>
        <p:grpSpPr>
          <a:xfrm>
            <a:off x="5461000" y="1903413"/>
            <a:ext cx="1395413" cy="536575"/>
            <a:chOff x="0" y="0"/>
            <a:chExt cx="1319696" cy="858016"/>
          </a:xfrm>
        </p:grpSpPr>
        <p:sp>
          <p:nvSpPr>
            <p:cNvPr id="19470" name="任意多边形 18"/>
            <p:cNvSpPr/>
            <p:nvPr/>
          </p:nvSpPr>
          <p:spPr>
            <a:xfrm>
              <a:off x="0" y="673496"/>
              <a:ext cx="348537" cy="184520"/>
            </a:xfrm>
            <a:custGeom>
              <a:avLst/>
              <a:gdLst>
                <a:gd name="txL" fmla="*/ 0 w 348537"/>
                <a:gd name="txT" fmla="*/ 0 h 184520"/>
                <a:gd name="txR" fmla="*/ 348537 w 348537"/>
                <a:gd name="txB" fmla="*/ 184520 h 184520"/>
              </a:gdLst>
              <a:ahLst/>
              <a:cxnLst>
                <a:cxn ang="0">
                  <a:pos x="0" y="4100"/>
                </a:cxn>
                <a:cxn ang="0">
                  <a:pos x="344438" y="0"/>
                </a:cxn>
                <a:cxn ang="0">
                  <a:pos x="348537" y="184520"/>
                </a:cxn>
                <a:cxn ang="0">
                  <a:pos x="0" y="4100"/>
                </a:cxn>
              </a:cxnLst>
              <a:rect l="txL" t="txT" r="txR" b="txB"/>
              <a:pathLst>
                <a:path w="348537" h="184520">
                  <a:moveTo>
                    <a:pt x="0" y="4100"/>
                  </a:moveTo>
                  <a:lnTo>
                    <a:pt x="344438" y="0"/>
                  </a:lnTo>
                  <a:cubicBezTo>
                    <a:pt x="345804" y="61507"/>
                    <a:pt x="347171" y="123013"/>
                    <a:pt x="348537" y="184520"/>
                  </a:cubicBezTo>
                  <a:lnTo>
                    <a:pt x="0" y="410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1" name="矩形 19"/>
            <p:cNvSpPr/>
            <p:nvPr/>
          </p:nvSpPr>
          <p:spPr>
            <a:xfrm>
              <a:off x="4243" y="0"/>
              <a:ext cx="1315453" cy="676733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r>
                <a:rPr lang="en-US" altLang="zh-CN" sz="2800" b="1" dirty="0">
                  <a:solidFill>
                    <a:schemeClr val="bg1"/>
                  </a:solidFill>
                  <a:latin typeface="Segoe UI Light" panose="020B0502040204020203" pitchFamily="2" charset="0"/>
                  <a:sym typeface="Segoe UI Light" panose="020B0502040204020203" pitchFamily="2" charset="0"/>
                </a:rPr>
                <a:t>04</a:t>
              </a:r>
              <a:endParaRPr lang="en-US" altLang="zh-CN" sz="2800" b="1" dirty="0">
                <a:solidFill>
                  <a:schemeClr val="bg1"/>
                </a:solidFill>
                <a:latin typeface="Segoe UI Light" panose="020B0502040204020203" pitchFamily="2" charset="0"/>
                <a:sym typeface="Segoe UI Light" panose="020B0502040204020203" pitchFamily="2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>
          <a:xfrm>
            <a:off x="7110413" y="1898650"/>
            <a:ext cx="1357312" cy="533400"/>
            <a:chOff x="0" y="0"/>
            <a:chExt cx="1319696" cy="858016"/>
          </a:xfrm>
        </p:grpSpPr>
        <p:sp>
          <p:nvSpPr>
            <p:cNvPr id="19473" name="任意多边形 18"/>
            <p:cNvSpPr/>
            <p:nvPr/>
          </p:nvSpPr>
          <p:spPr>
            <a:xfrm>
              <a:off x="0" y="673496"/>
              <a:ext cx="348537" cy="184520"/>
            </a:xfrm>
            <a:custGeom>
              <a:avLst/>
              <a:gdLst>
                <a:gd name="txL" fmla="*/ 0 w 348537"/>
                <a:gd name="txT" fmla="*/ 0 h 184520"/>
                <a:gd name="txR" fmla="*/ 348537 w 348537"/>
                <a:gd name="txB" fmla="*/ 184520 h 184520"/>
              </a:gdLst>
              <a:ahLst/>
              <a:cxnLst>
                <a:cxn ang="0">
                  <a:pos x="0" y="4100"/>
                </a:cxn>
                <a:cxn ang="0">
                  <a:pos x="344438" y="0"/>
                </a:cxn>
                <a:cxn ang="0">
                  <a:pos x="348537" y="184520"/>
                </a:cxn>
                <a:cxn ang="0">
                  <a:pos x="0" y="4100"/>
                </a:cxn>
              </a:cxnLst>
              <a:rect l="txL" t="txT" r="txR" b="txB"/>
              <a:pathLst>
                <a:path w="348537" h="184520">
                  <a:moveTo>
                    <a:pt x="0" y="4100"/>
                  </a:moveTo>
                  <a:lnTo>
                    <a:pt x="344438" y="0"/>
                  </a:lnTo>
                  <a:cubicBezTo>
                    <a:pt x="345804" y="61507"/>
                    <a:pt x="347171" y="123013"/>
                    <a:pt x="348537" y="184520"/>
                  </a:cubicBezTo>
                  <a:lnTo>
                    <a:pt x="0" y="410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4" name="矩形 19"/>
            <p:cNvSpPr/>
            <p:nvPr/>
          </p:nvSpPr>
          <p:spPr>
            <a:xfrm>
              <a:off x="4243" y="0"/>
              <a:ext cx="1315453" cy="676733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r>
                <a:rPr lang="en-US" altLang="zh-CN" sz="2800" b="1" dirty="0">
                  <a:solidFill>
                    <a:schemeClr val="bg1"/>
                  </a:solidFill>
                  <a:latin typeface="Segoe UI Light" panose="020B0502040204020203" pitchFamily="2" charset="0"/>
                  <a:sym typeface="Segoe UI Light" panose="020B0502040204020203" pitchFamily="2" charset="0"/>
                </a:rPr>
                <a:t>05</a:t>
              </a:r>
              <a:endParaRPr lang="en-US" altLang="zh-CN" sz="2800" b="1" dirty="0">
                <a:solidFill>
                  <a:schemeClr val="bg1"/>
                </a:solidFill>
                <a:latin typeface="Segoe UI Light" panose="020B0502040204020203" pitchFamily="2" charset="0"/>
                <a:sym typeface="Segoe UI Light" panose="020B0502040204020203" pitchFamily="2" charset="0"/>
              </a:endParaRPr>
            </a:p>
          </p:txBody>
        </p:sp>
      </p:grpSp>
      <p:grpSp>
        <p:nvGrpSpPr>
          <p:cNvPr id="19475" name="Group 16"/>
          <p:cNvGrpSpPr/>
          <p:nvPr/>
        </p:nvGrpSpPr>
        <p:grpSpPr>
          <a:xfrm>
            <a:off x="8721725" y="1906588"/>
            <a:ext cx="1439863" cy="549275"/>
            <a:chOff x="0" y="0"/>
            <a:chExt cx="1319696" cy="858016"/>
          </a:xfrm>
        </p:grpSpPr>
        <p:sp>
          <p:nvSpPr>
            <p:cNvPr id="19476" name="任意多边形 18"/>
            <p:cNvSpPr/>
            <p:nvPr/>
          </p:nvSpPr>
          <p:spPr>
            <a:xfrm>
              <a:off x="0" y="673496"/>
              <a:ext cx="348537" cy="184520"/>
            </a:xfrm>
            <a:custGeom>
              <a:avLst/>
              <a:gdLst>
                <a:gd name="txL" fmla="*/ 0 w 348537"/>
                <a:gd name="txT" fmla="*/ 0 h 184520"/>
                <a:gd name="txR" fmla="*/ 348537 w 348537"/>
                <a:gd name="txB" fmla="*/ 184520 h 184520"/>
              </a:gdLst>
              <a:ahLst/>
              <a:cxnLst>
                <a:cxn ang="0">
                  <a:pos x="0" y="4100"/>
                </a:cxn>
                <a:cxn ang="0">
                  <a:pos x="344438" y="0"/>
                </a:cxn>
                <a:cxn ang="0">
                  <a:pos x="348537" y="184520"/>
                </a:cxn>
                <a:cxn ang="0">
                  <a:pos x="0" y="4100"/>
                </a:cxn>
              </a:cxnLst>
              <a:rect l="txL" t="txT" r="txR" b="txB"/>
              <a:pathLst>
                <a:path w="348537" h="184520">
                  <a:moveTo>
                    <a:pt x="0" y="4100"/>
                  </a:moveTo>
                  <a:lnTo>
                    <a:pt x="344438" y="0"/>
                  </a:lnTo>
                  <a:cubicBezTo>
                    <a:pt x="345804" y="61507"/>
                    <a:pt x="347171" y="123013"/>
                    <a:pt x="348537" y="184520"/>
                  </a:cubicBezTo>
                  <a:lnTo>
                    <a:pt x="0" y="410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7" name="矩形 19"/>
            <p:cNvSpPr/>
            <p:nvPr/>
          </p:nvSpPr>
          <p:spPr>
            <a:xfrm>
              <a:off x="4243" y="0"/>
              <a:ext cx="1315453" cy="676733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r>
                <a:rPr lang="en-US" altLang="zh-CN" sz="2800" b="1" dirty="0">
                  <a:solidFill>
                    <a:schemeClr val="bg1"/>
                  </a:solidFill>
                  <a:latin typeface="Segoe UI Light" panose="020B0502040204020203" pitchFamily="2" charset="0"/>
                  <a:sym typeface="Segoe UI Light" panose="020B0502040204020203" pitchFamily="2" charset="0"/>
                </a:rPr>
                <a:t>06</a:t>
              </a:r>
              <a:endParaRPr lang="en-US" altLang="zh-CN" sz="2800" b="1" dirty="0">
                <a:solidFill>
                  <a:schemeClr val="bg1"/>
                </a:solidFill>
                <a:latin typeface="Segoe UI Light" panose="020B0502040204020203" pitchFamily="2" charset="0"/>
                <a:sym typeface="Segoe UI Light" panose="020B0502040204020203" pitchFamily="2" charset="0"/>
              </a:endParaRPr>
            </a:p>
          </p:txBody>
        </p:sp>
      </p:grpSp>
      <p:sp>
        <p:nvSpPr>
          <p:cNvPr id="19478" name="Text Box 50"/>
          <p:cNvSpPr txBox="1"/>
          <p:nvPr/>
        </p:nvSpPr>
        <p:spPr>
          <a:xfrm>
            <a:off x="1027113" y="2500313"/>
            <a:ext cx="731837" cy="20796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过分鲜艳</a:t>
            </a: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79" name="Text Box 51"/>
          <p:cNvSpPr txBox="1"/>
          <p:nvPr/>
        </p:nvSpPr>
        <p:spPr>
          <a:xfrm>
            <a:off x="2527300" y="2527300"/>
            <a:ext cx="733425" cy="21272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过分杂乱</a:t>
            </a: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80" name="Text Box 52"/>
          <p:cNvSpPr txBox="1"/>
          <p:nvPr/>
        </p:nvSpPr>
        <p:spPr>
          <a:xfrm>
            <a:off x="4227513" y="2544763"/>
            <a:ext cx="731837" cy="21939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过分暴露</a:t>
            </a: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81" name="Text Box 53"/>
          <p:cNvSpPr txBox="1"/>
          <p:nvPr/>
        </p:nvSpPr>
        <p:spPr>
          <a:xfrm>
            <a:off x="5907088" y="2570163"/>
            <a:ext cx="731837" cy="21748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过分透薄</a:t>
            </a: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82" name="Text Box 54"/>
          <p:cNvSpPr txBox="1"/>
          <p:nvPr/>
        </p:nvSpPr>
        <p:spPr>
          <a:xfrm>
            <a:off x="7521575" y="2595563"/>
            <a:ext cx="730250" cy="21431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过分短小</a:t>
            </a: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83" name="Text Box 55"/>
          <p:cNvSpPr txBox="1"/>
          <p:nvPr/>
        </p:nvSpPr>
        <p:spPr>
          <a:xfrm>
            <a:off x="9170988" y="2655888"/>
            <a:ext cx="731837" cy="21161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过分紧身</a:t>
            </a: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4"/>
          <p:cNvSpPr/>
          <p:nvPr/>
        </p:nvSpPr>
        <p:spPr>
          <a:xfrm>
            <a:off x="1390650" y="5381625"/>
            <a:ext cx="952500" cy="58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西装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483" name="Picture 2" descr="E:\仝德志文件，勿删！\03-参考文档\！PPT图片及版面资源\06-PPT精选插图\04-图标\red-tie-sui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113" y="5235575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直接连接符 6"/>
          <p:cNvSpPr/>
          <p:nvPr/>
        </p:nvSpPr>
        <p:spPr>
          <a:xfrm flipH="1">
            <a:off x="4108450" y="1462088"/>
            <a:ext cx="4679950" cy="0"/>
          </a:xfrm>
          <a:prstGeom prst="line">
            <a:avLst/>
          </a:prstGeom>
          <a:ln w="9525" cap="flat" cmpd="sng">
            <a:solidFill>
              <a:srgbClr val="A5A5A5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20485" name="矩形 7"/>
          <p:cNvSpPr/>
          <p:nvPr/>
        </p:nvSpPr>
        <p:spPr>
          <a:xfrm>
            <a:off x="4133850" y="806450"/>
            <a:ext cx="4679950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01、</a:t>
            </a:r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西装</a:t>
            </a:r>
            <a:r>
              <a:rPr lang="en-US" altLang="zh-CN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的颜色搭配</a:t>
            </a:r>
            <a:endParaRPr lang="zh-CN" altLang="en-US" sz="2000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486" name="圆角矩形 8"/>
          <p:cNvSpPr/>
          <p:nvPr/>
        </p:nvSpPr>
        <p:spPr>
          <a:xfrm>
            <a:off x="4108450" y="1798638"/>
            <a:ext cx="4679950" cy="371475"/>
          </a:xfrm>
          <a:prstGeom prst="roundRect">
            <a:avLst>
              <a:gd name="adj" fmla="val 6435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7" name="矩形 9"/>
          <p:cNvSpPr/>
          <p:nvPr/>
        </p:nvSpPr>
        <p:spPr>
          <a:xfrm>
            <a:off x="4133850" y="1801813"/>
            <a:ext cx="3144838" cy="369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两个单色，一个图案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8" name="矩形 10"/>
          <p:cNvSpPr/>
          <p:nvPr/>
        </p:nvSpPr>
        <p:spPr>
          <a:xfrm>
            <a:off x="4108450" y="2341563"/>
            <a:ext cx="4654550" cy="812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在西服套装、衬衣、领带中，最少要有两个单色，最多一个图案。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489" name="圆角矩形 11"/>
          <p:cNvSpPr/>
          <p:nvPr/>
        </p:nvSpPr>
        <p:spPr>
          <a:xfrm>
            <a:off x="4108450" y="3517900"/>
            <a:ext cx="4679950" cy="371475"/>
          </a:xfrm>
          <a:prstGeom prst="roundRect">
            <a:avLst>
              <a:gd name="adj" fmla="val 6435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0" name="矩形 12"/>
          <p:cNvSpPr/>
          <p:nvPr/>
        </p:nvSpPr>
        <p:spPr>
          <a:xfrm>
            <a:off x="4133850" y="3521075"/>
            <a:ext cx="31448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深浅交错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491" name="矩形 13"/>
          <p:cNvSpPr/>
          <p:nvPr/>
        </p:nvSpPr>
        <p:spPr>
          <a:xfrm>
            <a:off x="4108450" y="4060825"/>
            <a:ext cx="4654550" cy="1216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深色西服配浅色衬衫和鲜艳、中深色领带；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中深色西服配浅色衬衫和深色领带；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浅色西服配中深色衬衫和深色领带。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4" name="矩形 10"/>
          <p:cNvSpPr/>
          <p:nvPr/>
        </p:nvSpPr>
        <p:spPr>
          <a:xfrm>
            <a:off x="1001713" y="365125"/>
            <a:ext cx="2532062" cy="403225"/>
          </a:xfrm>
          <a:prstGeom prst="rect">
            <a:avLst/>
          </a:prstGeom>
          <a:solidFill>
            <a:srgbClr val="323034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2、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男士着装礼仪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95" name="矩形 11"/>
          <p:cNvSpPr/>
          <p:nvPr/>
        </p:nvSpPr>
        <p:spPr>
          <a:xfrm>
            <a:off x="477838" y="368300"/>
            <a:ext cx="512762" cy="392113"/>
          </a:xfrm>
          <a:prstGeom prst="rect">
            <a:avLst/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Box 1"/>
          <p:cNvSpPr/>
          <p:nvPr/>
        </p:nvSpPr>
        <p:spPr>
          <a:xfrm>
            <a:off x="692150" y="441325"/>
            <a:ext cx="3595688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1507" name="矩形 4"/>
          <p:cNvSpPr/>
          <p:nvPr/>
        </p:nvSpPr>
        <p:spPr>
          <a:xfrm>
            <a:off x="1390650" y="5381625"/>
            <a:ext cx="952500" cy="58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西装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1508" name="Picture 2" descr="E:\仝德志文件，勿删！\03-参考文档\！PPT图片及版面资源\06-PPT精选插图\04-图标\red-tie-sui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238" y="5276850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直接连接符 6"/>
          <p:cNvSpPr/>
          <p:nvPr/>
        </p:nvSpPr>
        <p:spPr>
          <a:xfrm flipH="1">
            <a:off x="5024438" y="1470025"/>
            <a:ext cx="4679950" cy="0"/>
          </a:xfrm>
          <a:prstGeom prst="line">
            <a:avLst/>
          </a:prstGeom>
          <a:ln w="9525" cap="flat" cmpd="sng">
            <a:solidFill>
              <a:srgbClr val="A5A5A5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21510" name="矩形 7"/>
          <p:cNvSpPr/>
          <p:nvPr/>
        </p:nvSpPr>
        <p:spPr>
          <a:xfrm>
            <a:off x="5049838" y="814388"/>
            <a:ext cx="4679950" cy="823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02、</a:t>
            </a:r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西装</a:t>
            </a:r>
            <a:r>
              <a:rPr lang="en-US" altLang="zh-CN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的三个“三”原则</a:t>
            </a:r>
            <a:endParaRPr lang="zh-CN" altLang="en-US" sz="2000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511" name="圆角矩形 8"/>
          <p:cNvSpPr/>
          <p:nvPr/>
        </p:nvSpPr>
        <p:spPr>
          <a:xfrm>
            <a:off x="4941888" y="1798638"/>
            <a:ext cx="4679950" cy="371475"/>
          </a:xfrm>
          <a:prstGeom prst="roundRect">
            <a:avLst>
              <a:gd name="adj" fmla="val 6435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2" name="矩形 9"/>
          <p:cNvSpPr/>
          <p:nvPr/>
        </p:nvSpPr>
        <p:spPr>
          <a:xfrm>
            <a:off x="6380163" y="1801813"/>
            <a:ext cx="3144837" cy="369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三色原则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3" name="矩形 10"/>
          <p:cNvSpPr/>
          <p:nvPr/>
        </p:nvSpPr>
        <p:spPr>
          <a:xfrm>
            <a:off x="5024438" y="2286000"/>
            <a:ext cx="4656137" cy="415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即全身穿着限制在三种颜色之内。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4" name="圆角矩形 11"/>
          <p:cNvSpPr/>
          <p:nvPr/>
        </p:nvSpPr>
        <p:spPr>
          <a:xfrm>
            <a:off x="4965700" y="2941638"/>
            <a:ext cx="4681538" cy="371475"/>
          </a:xfrm>
          <a:prstGeom prst="roundRect">
            <a:avLst>
              <a:gd name="adj" fmla="val 6435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5" name="矩形 12"/>
          <p:cNvSpPr/>
          <p:nvPr/>
        </p:nvSpPr>
        <p:spPr>
          <a:xfrm>
            <a:off x="5049838" y="2936875"/>
            <a:ext cx="31448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三一定律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6" name="矩形 13"/>
          <p:cNvSpPr/>
          <p:nvPr/>
        </p:nvSpPr>
        <p:spPr>
          <a:xfrm>
            <a:off x="5024438" y="3413125"/>
            <a:ext cx="4656137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鞋子、皮带、公文包 一个颜色。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1517" name="Picture 3" descr="C:\Documents and Settings\tdz\桌面\礼仪培训\高凳做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3" y="1030288"/>
            <a:ext cx="2205037" cy="386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8" name="圆角矩形 15"/>
          <p:cNvSpPr/>
          <p:nvPr/>
        </p:nvSpPr>
        <p:spPr>
          <a:xfrm>
            <a:off x="4991100" y="4087813"/>
            <a:ext cx="4679950" cy="371475"/>
          </a:xfrm>
          <a:prstGeom prst="roundRect">
            <a:avLst>
              <a:gd name="adj" fmla="val 6435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9" name="矩形 16"/>
          <p:cNvSpPr/>
          <p:nvPr/>
        </p:nvSpPr>
        <p:spPr>
          <a:xfrm>
            <a:off x="5049838" y="4090988"/>
            <a:ext cx="3144837" cy="369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三大禁忌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520" name="矩形 17"/>
          <p:cNvSpPr/>
          <p:nvPr/>
        </p:nvSpPr>
        <p:spPr>
          <a:xfrm>
            <a:off x="5024438" y="4565650"/>
            <a:ext cx="4656137" cy="757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忌衣袖商标未摘掉、忌西装与皮鞋不相配、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忌不打领带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4"/>
          <p:cNvSpPr/>
          <p:nvPr/>
        </p:nvSpPr>
        <p:spPr>
          <a:xfrm>
            <a:off x="2538413" y="4829175"/>
            <a:ext cx="1782762" cy="58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鞋和袜</a:t>
            </a:r>
            <a:endParaRPr lang="zh-CN" altLang="en-US" sz="24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531" name="直接连接符 6"/>
          <p:cNvSpPr/>
          <p:nvPr/>
        </p:nvSpPr>
        <p:spPr>
          <a:xfrm flipH="1">
            <a:off x="6354763" y="1462088"/>
            <a:ext cx="4679950" cy="0"/>
          </a:xfrm>
          <a:prstGeom prst="line">
            <a:avLst/>
          </a:prstGeom>
          <a:ln w="9525" cap="flat" cmpd="sng">
            <a:solidFill>
              <a:srgbClr val="A5A5A5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22532" name="矩形 7"/>
          <p:cNvSpPr/>
          <p:nvPr/>
        </p:nvSpPr>
        <p:spPr>
          <a:xfrm>
            <a:off x="6380163" y="806450"/>
            <a:ext cx="4679950" cy="7318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03、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鞋与袜，决不可忽视的</a:t>
            </a:r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细节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533" name="矩形 13"/>
          <p:cNvSpPr/>
          <p:nvPr/>
        </p:nvSpPr>
        <p:spPr>
          <a:xfrm>
            <a:off x="6354763" y="1966913"/>
            <a:ext cx="4705350" cy="2600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正式西服不应配休闲鞋；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黑色的皮鞋搭配任何西装都没错；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浅色的皮鞋只能搭配浅色的休闲西服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正式西服时应穿深色（如黑色）的袜子；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穿白西装、白皮鞋时才能穿白袜子；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最好选择长及小腿肚的中长袜。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pic>
        <p:nvPicPr>
          <p:cNvPr id="2253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513" y="4756150"/>
            <a:ext cx="871537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88" y="23813"/>
            <a:ext cx="2409825" cy="331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TextBox 6"/>
          <p:cNvSpPr txBox="1"/>
          <p:nvPr/>
        </p:nvSpPr>
        <p:spPr>
          <a:xfrm>
            <a:off x="962025" y="1243013"/>
            <a:ext cx="89550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</a:rPr>
              <a:t>01、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职业女装的基本类型：</a:t>
            </a:r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</a:rPr>
              <a:t>套装、连衣裙、旗袍</a:t>
            </a:r>
            <a:endParaRPr lang="zh-CN" altLang="en-US" sz="32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十字星 7"/>
          <p:cNvSpPr/>
          <p:nvPr/>
        </p:nvSpPr>
        <p:spPr>
          <a:xfrm>
            <a:off x="280988" y="1243013"/>
            <a:ext cx="539750" cy="67945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57" name="图片 8" descr="ca643a51a59392ff-6895f42efe673a4c-323d0cc45850b3e3bdebd3711a7af1f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388" y="2279650"/>
            <a:ext cx="2476500" cy="362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1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38" y="2181225"/>
            <a:ext cx="2992437" cy="3614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12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2152650"/>
            <a:ext cx="2744788" cy="350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矩形 10"/>
          <p:cNvSpPr/>
          <p:nvPr/>
        </p:nvSpPr>
        <p:spPr>
          <a:xfrm>
            <a:off x="679450" y="307975"/>
            <a:ext cx="2682875" cy="452438"/>
          </a:xfrm>
          <a:prstGeom prst="rect">
            <a:avLst/>
          </a:prstGeom>
          <a:solidFill>
            <a:srgbClr val="323034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3、女士着装礼仪</a:t>
            </a:r>
            <a:endParaRPr lang="zh-CN" altLang="en-US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矩形 11"/>
          <p:cNvSpPr/>
          <p:nvPr/>
        </p:nvSpPr>
        <p:spPr>
          <a:xfrm>
            <a:off x="122238" y="309563"/>
            <a:ext cx="569912" cy="442912"/>
          </a:xfrm>
          <a:prstGeom prst="rect">
            <a:avLst/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矩形 10"/>
          <p:cNvSpPr/>
          <p:nvPr/>
        </p:nvSpPr>
        <p:spPr>
          <a:xfrm>
            <a:off x="936625" y="307975"/>
            <a:ext cx="3024188" cy="431800"/>
          </a:xfrm>
          <a:prstGeom prst="rect">
            <a:avLst/>
          </a:prstGeom>
          <a:solidFill>
            <a:srgbClr val="323034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什么是礼仪</a:t>
            </a:r>
            <a:endParaRPr lang="zh-CN" altLang="en-US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矩形 11"/>
          <p:cNvSpPr/>
          <p:nvPr/>
        </p:nvSpPr>
        <p:spPr>
          <a:xfrm>
            <a:off x="403225" y="307975"/>
            <a:ext cx="508000" cy="431800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  <p:sp>
        <p:nvSpPr>
          <p:cNvPr id="6148" name="Freeform 35"/>
          <p:cNvSpPr/>
          <p:nvPr/>
        </p:nvSpPr>
        <p:spPr>
          <a:xfrm rot="-300000" flipH="1">
            <a:off x="624205" y="1069340"/>
            <a:ext cx="946150" cy="642938"/>
          </a:xfrm>
          <a:custGeom>
            <a:avLst/>
            <a:gdLst>
              <a:gd name="txL" fmla="*/ 0 w 1016"/>
              <a:gd name="txT" fmla="*/ 0 h 1016"/>
              <a:gd name="txR" fmla="*/ 1016 w 1016"/>
              <a:gd name="txB" fmla="*/ 1016 h 1016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 vert="horz" wrap="square"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6149" name="Picture 2" descr="F:\360云盘\03-doing\110219_131288519218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5760" y="1070928"/>
            <a:ext cx="2735263" cy="442118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0" name="直接连接符 43"/>
          <p:cNvSpPr/>
          <p:nvPr/>
        </p:nvSpPr>
        <p:spPr>
          <a:xfrm flipV="1">
            <a:off x="1597025" y="2459038"/>
            <a:ext cx="6553200" cy="46037"/>
          </a:xfrm>
          <a:prstGeom prst="line">
            <a:avLst/>
          </a:prstGeom>
          <a:ln w="6350" cap="flat" cmpd="sng">
            <a:solidFill>
              <a:srgbClr val="59595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1" name="直接连接符 45"/>
          <p:cNvSpPr/>
          <p:nvPr/>
        </p:nvSpPr>
        <p:spPr>
          <a:xfrm flipV="1">
            <a:off x="1411288" y="5511483"/>
            <a:ext cx="6835775" cy="38100"/>
          </a:xfrm>
          <a:prstGeom prst="line">
            <a:avLst/>
          </a:prstGeom>
          <a:ln w="6350" cap="flat" cmpd="sng">
            <a:solidFill>
              <a:srgbClr val="59595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3" name="文本框 6152"/>
          <p:cNvSpPr txBox="1"/>
          <p:nvPr/>
        </p:nvSpPr>
        <p:spPr>
          <a:xfrm>
            <a:off x="1597025" y="1071245"/>
            <a:ext cx="7454900" cy="1237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zh-CN" altLang="en-US" dirty="0">
                <a:latin typeface="Arial" panose="020B0604020202020204" pitchFamily="34" charset="0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</a:rPr>
              <a:t>   </a:t>
            </a:r>
            <a:r>
              <a:rPr lang="zh-CN" altLang="en-US" sz="2000" b="1" dirty="0">
                <a:solidFill>
                  <a:srgbClr val="FF6600"/>
                </a:solidFill>
                <a:latin typeface="Arial" panose="020B0604020202020204" pitchFamily="34" charset="0"/>
              </a:rPr>
              <a:t>礼仪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产生在商务往来活动的基础之上，是我们在</a:t>
            </a:r>
            <a:r>
              <a:rPr lang="zh-CN" altLang="en-US" sz="1600" b="1" dirty="0">
                <a:solidFill>
                  <a:srgbClr val="FF6600"/>
                </a:solidFill>
                <a:latin typeface="Arial" panose="020B0604020202020204" pitchFamily="34" charset="0"/>
              </a:rPr>
              <a:t>商务往来前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、</a:t>
            </a: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商务</a:t>
            </a:r>
            <a:r>
              <a:rPr lang="zh-CN" altLang="en-US" sz="1600" b="1" dirty="0">
                <a:solidFill>
                  <a:srgbClr val="FF6600"/>
                </a:solidFill>
                <a:latin typeface="Arial" panose="020B0604020202020204" pitchFamily="34" charset="0"/>
              </a:rPr>
              <a:t>准备工作开始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、一直到商务</a:t>
            </a:r>
            <a:r>
              <a:rPr lang="zh-CN" altLang="en-US" sz="1600" b="1" dirty="0">
                <a:solidFill>
                  <a:srgbClr val="FF6600"/>
                </a:solidFill>
                <a:latin typeface="Arial" panose="020B0604020202020204" pitchFamily="34" charset="0"/>
              </a:rPr>
              <a:t>往来结束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之后的后期关系维护的整个过程</a:t>
            </a: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中，所涉及到的各环节应遵循的礼仪。</a:t>
            </a: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4" name="文本框 6153"/>
          <p:cNvSpPr txBox="1"/>
          <p:nvPr/>
        </p:nvSpPr>
        <p:spPr>
          <a:xfrm>
            <a:off x="1401763" y="4487545"/>
            <a:ext cx="68738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rgbClr val="FF6600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2000" b="1" dirty="0">
                <a:solidFill>
                  <a:srgbClr val="FF6600"/>
                </a:solidFill>
                <a:latin typeface="Arial" panose="020B0604020202020204" pitchFamily="34" charset="0"/>
              </a:rPr>
              <a:t>礼仪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是人们在商务活动中，用以维护企业形象或个人形象，对交往对象表示尊重和友好的行为规范。简单的说，就是人们在商务场合中应适用的礼仪规范。</a:t>
            </a: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759143" y="1192213"/>
            <a:ext cx="690562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渊源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Freeform 35"/>
          <p:cNvSpPr/>
          <p:nvPr/>
        </p:nvSpPr>
        <p:spPr>
          <a:xfrm rot="-300000" flipH="1">
            <a:off x="785813" y="4023995"/>
            <a:ext cx="931862" cy="649288"/>
          </a:xfrm>
          <a:custGeom>
            <a:avLst/>
            <a:gdLst>
              <a:gd name="txL" fmla="*/ 0 w 1016"/>
              <a:gd name="txT" fmla="*/ 0 h 1016"/>
              <a:gd name="txR" fmla="*/ 1016 w 1016"/>
              <a:gd name="txB" fmla="*/ 1016 h 1016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7" name="文本框 6156"/>
          <p:cNvSpPr txBox="1"/>
          <p:nvPr/>
        </p:nvSpPr>
        <p:spPr>
          <a:xfrm>
            <a:off x="949325" y="413829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概念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: 圆角 14"/>
          <p:cNvSpPr/>
          <p:nvPr>
            <p:custDataLst>
              <p:tags r:id="rId3"/>
            </p:custDataLst>
          </p:nvPr>
        </p:nvSpPr>
        <p:spPr>
          <a:xfrm>
            <a:off x="1114425" y="2640330"/>
            <a:ext cx="7780020" cy="100266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E9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341120" y="2695575"/>
            <a:ext cx="8768080" cy="86042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sz="1800" dirty="0">
                <a:solidFill>
                  <a:srgbClr val="002060"/>
                </a:solidFill>
              </a:rPr>
              <a:t>礼仪（lǐ yí）：礼节和仪式</a:t>
            </a:r>
            <a:endParaRPr lang="zh-CN" sz="1600" dirty="0">
              <a:solidFill>
                <a:srgbClr val="002060"/>
              </a:solidFill>
            </a:endParaRPr>
          </a:p>
          <a:p>
            <a:pPr algn="l"/>
            <a:r>
              <a:rPr lang="zh-CN" sz="1600" dirty="0">
                <a:solidFill>
                  <a:srgbClr val="002060"/>
                </a:solidFill>
              </a:rPr>
              <a:t>人们在社会交往活动中，为了相互尊重，在仪容、仪表、仪态、仪式、言谈举止等</a:t>
            </a:r>
            <a:endParaRPr lang="zh-CN" sz="1600" dirty="0">
              <a:solidFill>
                <a:srgbClr val="002060"/>
              </a:solidFill>
            </a:endParaRPr>
          </a:p>
          <a:p>
            <a:pPr algn="l"/>
            <a:r>
              <a:rPr lang="zh-CN" sz="1600" dirty="0">
                <a:solidFill>
                  <a:srgbClr val="002060"/>
                </a:solidFill>
              </a:rPr>
              <a:t>方面约定俗成的，共同认可的行为规范。礼仪是对礼节、礼貌、仪态和仪式的统称。</a:t>
            </a:r>
            <a:endParaRPr lang="zh-CN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AutoShape 3"/>
          <p:cNvSpPr/>
          <p:nvPr/>
        </p:nvSpPr>
        <p:spPr>
          <a:xfrm rot="10800000">
            <a:off x="7408863" y="4730750"/>
            <a:ext cx="1955800" cy="2381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100000"/>
                </a:srgbClr>
              </a:gs>
              <a:gs pos="1999">
                <a:srgbClr val="FFFFFF">
                  <a:alpha val="100000"/>
                </a:srgbClr>
              </a:gs>
              <a:gs pos="98999">
                <a:srgbClr val="FAC498">
                  <a:alpha val="100000"/>
                </a:srgbClr>
              </a:gs>
              <a:gs pos="100000">
                <a:srgbClr val="FAC498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endParaRPr>
              <a:solidFill>
                <a:srgbClr val="FFFFFF"/>
              </a:solidFill>
              <a:latin typeface="Impact" panose="020B0806030902050204" pitchFamily="2" charset="0"/>
              <a:ea typeface="微软雅黑" panose="020B0503020204020204" charset="-122"/>
              <a:sym typeface="Impact" panose="020B0806030902050204" pitchFamily="2" charset="0"/>
            </a:endParaRPr>
          </a:p>
        </p:txBody>
      </p:sp>
      <p:pic>
        <p:nvPicPr>
          <p:cNvPr id="24579" name="Picture 7" descr="C:\Documents and Settings\tdz\桌面\新建文件夹\conew_img_37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4438" y="2098675"/>
            <a:ext cx="1630362" cy="260826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80" name="TextBox 30"/>
          <p:cNvSpPr/>
          <p:nvPr/>
        </p:nvSpPr>
        <p:spPr>
          <a:xfrm>
            <a:off x="7564438" y="4202113"/>
            <a:ext cx="1630362" cy="344487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皮裙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581" name="Picture 8" descr="C:\Documents and Settings\tdz\桌面\196063_20116101518167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13" y="2371725"/>
            <a:ext cx="1738312" cy="27813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2" name="Picture 6" descr="C:\Documents and Settings\tdz\桌面\新建文件夹\333943901_11278333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2095500"/>
            <a:ext cx="1743075" cy="27892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83" name="TextBox 30"/>
          <p:cNvSpPr/>
          <p:nvPr/>
        </p:nvSpPr>
        <p:spPr>
          <a:xfrm>
            <a:off x="2524125" y="4343400"/>
            <a:ext cx="1743075" cy="371475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裙、鞋、袜不搭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584" name="直接连接符 32"/>
          <p:cNvSpPr/>
          <p:nvPr/>
        </p:nvSpPr>
        <p:spPr>
          <a:xfrm flipH="1">
            <a:off x="1136650" y="1169988"/>
            <a:ext cx="4679950" cy="1587"/>
          </a:xfrm>
          <a:prstGeom prst="line">
            <a:avLst/>
          </a:prstGeom>
          <a:ln w="9525" cap="flat" cmpd="sng">
            <a:solidFill>
              <a:srgbClr val="A5A5A5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24585" name="矩形 33"/>
          <p:cNvSpPr/>
          <p:nvPr/>
        </p:nvSpPr>
        <p:spPr>
          <a:xfrm>
            <a:off x="1144588" y="298450"/>
            <a:ext cx="4679950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02、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女士</a:t>
            </a:r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裙装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四大禁忌</a:t>
            </a:r>
            <a:endParaRPr lang="zh-CN" altLang="en-US" sz="2000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4586" name="Picture 3" descr="E:\仝德志文件，勿删！\03-参考文档\！PPT图片及版面资源\06-PPT精选插图\04-图标\禁止符号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75" y="519113"/>
            <a:ext cx="649288" cy="649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7" name="AutoShape 5"/>
          <p:cNvSpPr/>
          <p:nvPr/>
        </p:nvSpPr>
        <p:spPr>
          <a:xfrm rot="10800000">
            <a:off x="5770563" y="5172075"/>
            <a:ext cx="2170112" cy="2635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100000"/>
                </a:srgbClr>
              </a:gs>
              <a:gs pos="1999">
                <a:srgbClr val="FFFFFF">
                  <a:alpha val="100000"/>
                </a:srgbClr>
              </a:gs>
              <a:gs pos="98999">
                <a:srgbClr val="FAC498">
                  <a:alpha val="100000"/>
                </a:srgbClr>
              </a:gs>
              <a:gs pos="100000">
                <a:srgbClr val="FAC498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endParaRPr>
              <a:solidFill>
                <a:srgbClr val="FFFFFF"/>
              </a:solidFill>
              <a:latin typeface="Impact" panose="020B0806030902050204" pitchFamily="2" charset="0"/>
              <a:ea typeface="微软雅黑" panose="020B0503020204020204" charset="-122"/>
              <a:sym typeface="Impact" panose="020B0806030902050204" pitchFamily="2" charset="0"/>
            </a:endParaRPr>
          </a:p>
        </p:txBody>
      </p:sp>
      <p:sp>
        <p:nvSpPr>
          <p:cNvPr id="24588" name="AutoShape 9"/>
          <p:cNvSpPr/>
          <p:nvPr/>
        </p:nvSpPr>
        <p:spPr>
          <a:xfrm rot="10800000">
            <a:off x="2339975" y="4908550"/>
            <a:ext cx="2060575" cy="24923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100000"/>
                </a:srgbClr>
              </a:gs>
              <a:gs pos="1999">
                <a:srgbClr val="FFFFFF">
                  <a:alpha val="100000"/>
                </a:srgbClr>
              </a:gs>
              <a:gs pos="98999">
                <a:srgbClr val="FAC498">
                  <a:alpha val="100000"/>
                </a:srgbClr>
              </a:gs>
              <a:gs pos="100000">
                <a:srgbClr val="FAC498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>
              <a:buNone/>
            </a:pPr>
            <a:endParaRPr b="1" i="1" baseline="0">
              <a:solidFill>
                <a:srgbClr val="FFFFFF"/>
              </a:solidFill>
              <a:latin typeface="Impact" panose="020B0806030902050204" pitchFamily="2" charset="0"/>
              <a:ea typeface="微软雅黑" panose="020B0503020204020204" charset="-122"/>
              <a:sym typeface="Impact" panose="020B0806030902050204" pitchFamily="2" charset="0"/>
            </a:endParaRPr>
          </a:p>
        </p:txBody>
      </p:sp>
      <p:sp>
        <p:nvSpPr>
          <p:cNvPr id="24589" name="AutoShape 11"/>
          <p:cNvSpPr/>
          <p:nvPr/>
        </p:nvSpPr>
        <p:spPr>
          <a:xfrm rot="10800000">
            <a:off x="3762375" y="5873750"/>
            <a:ext cx="2717800" cy="3302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100000"/>
                </a:srgbClr>
              </a:gs>
              <a:gs pos="1999">
                <a:srgbClr val="FFFFFF">
                  <a:alpha val="100000"/>
                </a:srgbClr>
              </a:gs>
              <a:gs pos="98999">
                <a:srgbClr val="FAC498">
                  <a:alpha val="100000"/>
                </a:srgbClr>
              </a:gs>
              <a:gs pos="100000">
                <a:srgbClr val="FAC498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endParaRPr>
              <a:solidFill>
                <a:srgbClr val="FFFFFF"/>
              </a:solidFill>
              <a:latin typeface="Impact" panose="020B0806030902050204" pitchFamily="2" charset="0"/>
              <a:ea typeface="微软雅黑" panose="020B0503020204020204" charset="-122"/>
              <a:sym typeface="Impact" panose="020B0806030902050204" pitchFamily="2" charset="0"/>
            </a:endParaRPr>
          </a:p>
        </p:txBody>
      </p:sp>
      <p:sp>
        <p:nvSpPr>
          <p:cNvPr id="24590" name="TextBox 30"/>
          <p:cNvSpPr/>
          <p:nvPr/>
        </p:nvSpPr>
        <p:spPr>
          <a:xfrm>
            <a:off x="5980113" y="4597400"/>
            <a:ext cx="1738312" cy="344488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三截腿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591" name="Picture 5" descr="C:\Documents and Settings\tdz\桌面\新建文件夹\yw2004xp2658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725" y="2466975"/>
            <a:ext cx="2263775" cy="339566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92" name="TextBox 30"/>
          <p:cNvSpPr/>
          <p:nvPr/>
        </p:nvSpPr>
        <p:spPr>
          <a:xfrm>
            <a:off x="4022725" y="5329238"/>
            <a:ext cx="2263775" cy="344487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光腿或渔网袜穿职业裙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直接连接符 18"/>
          <p:cNvSpPr/>
          <p:nvPr/>
        </p:nvSpPr>
        <p:spPr>
          <a:xfrm flipH="1">
            <a:off x="2474913" y="1330325"/>
            <a:ext cx="4679950" cy="0"/>
          </a:xfrm>
          <a:prstGeom prst="line">
            <a:avLst/>
          </a:prstGeom>
          <a:ln w="9525" cap="flat" cmpd="sng">
            <a:solidFill>
              <a:srgbClr val="A5A5A5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25603" name="矩形 19"/>
          <p:cNvSpPr/>
          <p:nvPr/>
        </p:nvSpPr>
        <p:spPr>
          <a:xfrm>
            <a:off x="2498725" y="392113"/>
            <a:ext cx="4681538" cy="823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03、</a:t>
            </a:r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首饰佩戴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要讲究的四个原则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5604" name="Picture 3" descr="C:\Documents and Settings\tdz\桌面\未标题-1 拷贝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73288"/>
            <a:ext cx="2916238" cy="420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Box 53"/>
          <p:cNvSpPr/>
          <p:nvPr/>
        </p:nvSpPr>
        <p:spPr>
          <a:xfrm>
            <a:off x="5889625" y="2303463"/>
            <a:ext cx="5865813" cy="452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且“影响工作，炫富、炫耀性别优势”的首饰不能戴。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606" name="TextBox 54"/>
          <p:cNvSpPr/>
          <p:nvPr/>
        </p:nvSpPr>
        <p:spPr>
          <a:xfrm>
            <a:off x="5889625" y="3238500"/>
            <a:ext cx="5865813" cy="452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每种不多于两件（如耳环、手镯）。总数不超过三件。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7" name="TextBox 55"/>
          <p:cNvSpPr/>
          <p:nvPr/>
        </p:nvSpPr>
        <p:spPr>
          <a:xfrm>
            <a:off x="5889625" y="4175125"/>
            <a:ext cx="5865813" cy="452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多首饰应同质同色，或不同质至少也要同色。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8" name="TextBox 56"/>
          <p:cNvSpPr/>
          <p:nvPr/>
        </p:nvSpPr>
        <p:spPr>
          <a:xfrm>
            <a:off x="5889625" y="5111750"/>
            <a:ext cx="5865813" cy="452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如十字架形的挂件在国际交往中不宜配戴。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9" name="圆角矩形 57"/>
          <p:cNvSpPr/>
          <p:nvPr/>
        </p:nvSpPr>
        <p:spPr>
          <a:xfrm>
            <a:off x="4202113" y="2252663"/>
            <a:ext cx="1611312" cy="554037"/>
          </a:xfrm>
          <a:prstGeom prst="roundRect">
            <a:avLst>
              <a:gd name="adj" fmla="val 8653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符合身份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610" name="圆角矩形 59"/>
          <p:cNvSpPr/>
          <p:nvPr/>
        </p:nvSpPr>
        <p:spPr>
          <a:xfrm>
            <a:off x="4202113" y="3187700"/>
            <a:ext cx="1611312" cy="554038"/>
          </a:xfrm>
          <a:prstGeom prst="roundRect">
            <a:avLst>
              <a:gd name="adj" fmla="val 8653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以少为佳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611" name="圆角矩形 60"/>
          <p:cNvSpPr/>
          <p:nvPr/>
        </p:nvSpPr>
        <p:spPr>
          <a:xfrm>
            <a:off x="4202113" y="4124325"/>
            <a:ext cx="1611312" cy="554038"/>
          </a:xfrm>
          <a:prstGeom prst="roundRect">
            <a:avLst>
              <a:gd name="adj" fmla="val 8653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同质同色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612" name="圆角矩形 61"/>
          <p:cNvSpPr/>
          <p:nvPr/>
        </p:nvSpPr>
        <p:spPr>
          <a:xfrm>
            <a:off x="4202113" y="5060950"/>
            <a:ext cx="1611312" cy="554038"/>
          </a:xfrm>
          <a:prstGeom prst="roundRect">
            <a:avLst>
              <a:gd name="adj" fmla="val 8653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符合习俗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TextBox 16"/>
          <p:cNvSpPr txBox="1"/>
          <p:nvPr/>
        </p:nvSpPr>
        <p:spPr>
          <a:xfrm>
            <a:off x="2209800" y="960438"/>
            <a:ext cx="28178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</a:rPr>
              <a:t>04、</a:t>
            </a:r>
            <a:r>
              <a:rPr lang="zh-CN" altLang="en-US" sz="2800" b="1" dirty="0">
                <a:solidFill>
                  <a:srgbClr val="FF6600"/>
                </a:solidFill>
                <a:latin typeface="Arial" panose="020B0604020202020204" pitchFamily="34" charset="0"/>
              </a:rPr>
              <a:t>包、袜子：</a:t>
            </a:r>
            <a:endParaRPr lang="zh-CN" altLang="en-US" sz="28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utoShape 6"/>
          <p:cNvSpPr/>
          <p:nvPr/>
        </p:nvSpPr>
        <p:spPr>
          <a:xfrm>
            <a:off x="236538" y="1800225"/>
            <a:ext cx="7272337" cy="3000375"/>
          </a:xfrm>
          <a:prstGeom prst="roundRect">
            <a:avLst>
              <a:gd name="adj" fmla="val 0"/>
            </a:avLst>
          </a:prstGeom>
          <a:noFill/>
          <a:ln w="3175" cap="flat" cmpd="sng">
            <a:solidFill>
              <a:srgbClr val="969696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marL="357505" indent="-357505" eaLnBrk="1" hangingPunct="1">
              <a:lnSpc>
                <a:spcPct val="120000"/>
              </a:lnSpc>
              <a:spcBef>
                <a:spcPct val="50000"/>
              </a:spcBef>
              <a:buClr>
                <a:srgbClr val="1A5264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charset="-122"/>
                <a:sym typeface="微软雅黑" panose="020B0503020204020204" charset="-122"/>
              </a:rPr>
              <a:t>商务女性出席重要商务场合时，包与皮鞋的颜色一致。</a:t>
            </a:r>
            <a:endParaRPr lang="zh-CN" altLang="en-US" sz="2000" b="1" dirty="0">
              <a:solidFill>
                <a:schemeClr val="tx2"/>
              </a:solidFill>
              <a:latin typeface="微软雅黑" panose="020B0503020204020204" charset="-122"/>
              <a:sym typeface="微软雅黑" panose="020B0503020204020204" charset="-122"/>
            </a:endParaRPr>
          </a:p>
          <a:p>
            <a:pPr marL="357505" indent="-357505" eaLnBrk="1" hangingPunct="1">
              <a:lnSpc>
                <a:spcPct val="120000"/>
              </a:lnSpc>
              <a:spcBef>
                <a:spcPct val="50000"/>
              </a:spcBef>
              <a:buClr>
                <a:srgbClr val="1A5264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charset="-122"/>
                <a:sym typeface="微软雅黑" panose="020B0503020204020204" charset="-122"/>
              </a:rPr>
              <a:t>其他场合，女性穿套装时，包与皮鞋没必要同色，但包的颜色须跟服装色彩搭配。</a:t>
            </a:r>
            <a:endParaRPr lang="zh-CN" altLang="en-US" sz="2000" b="1" dirty="0">
              <a:solidFill>
                <a:schemeClr val="tx2"/>
              </a:solidFill>
              <a:latin typeface="微软雅黑" panose="020B0503020204020204" charset="-122"/>
              <a:sym typeface="微软雅黑" panose="020B0503020204020204" charset="-122"/>
            </a:endParaRPr>
          </a:p>
          <a:p>
            <a:pPr marL="357505" indent="-357505" eaLnBrk="1" hangingPunct="1">
              <a:lnSpc>
                <a:spcPct val="120000"/>
              </a:lnSpc>
              <a:spcBef>
                <a:spcPct val="50000"/>
              </a:spcBef>
              <a:buClr>
                <a:srgbClr val="006666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charset="-122"/>
                <a:sym typeface="微软雅黑" panose="020B0503020204020204" charset="-122"/>
              </a:rPr>
              <a:t>穿套裙时应穿袜子，尼龙丝袜或羊毛袜。单色如肉色，浅灰。高筒袜和连裤袜是套裙的标准搭配。</a:t>
            </a:r>
            <a:endParaRPr lang="en-US" altLang="zh-CN" sz="2000" b="1" dirty="0">
              <a:solidFill>
                <a:schemeClr val="tx2"/>
              </a:solidFill>
              <a:latin typeface="微软雅黑" panose="020B0503020204020204" charset="-122"/>
              <a:sym typeface="微软雅黑" panose="020B0503020204020204" charset="-122"/>
            </a:endParaRPr>
          </a:p>
          <a:p>
            <a:pPr marL="357505" indent="-357505" eaLnBrk="1" hangingPunct="1">
              <a:lnSpc>
                <a:spcPct val="120000"/>
              </a:lnSpc>
              <a:spcBef>
                <a:spcPct val="50000"/>
              </a:spcBef>
              <a:buClr>
                <a:srgbClr val="006666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charset="-122"/>
                <a:sym typeface="微软雅黑" panose="020B0503020204020204" charset="-122"/>
              </a:rPr>
              <a:t>袜子或鞋子，图案和装饰都不要太多</a:t>
            </a:r>
            <a:endParaRPr lang="zh-CN" altLang="en-US" sz="2000" b="1" dirty="0">
              <a:solidFill>
                <a:schemeClr val="tx2"/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6629" name="图片 266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7050" y="1695450"/>
            <a:ext cx="3019425" cy="427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圆角矩形 7"/>
          <p:cNvSpPr/>
          <p:nvPr/>
        </p:nvSpPr>
        <p:spPr>
          <a:xfrm>
            <a:off x="2047875" y="1214438"/>
            <a:ext cx="8255000" cy="573087"/>
          </a:xfrm>
          <a:prstGeom prst="roundRect">
            <a:avLst>
              <a:gd name="adj" fmla="val 8556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7651" name="图片 9"/>
          <p:cNvPicPr>
            <a:picLocks noChangeAspect="1"/>
          </p:cNvPicPr>
          <p:nvPr/>
        </p:nvPicPr>
        <p:blipFill>
          <a:blip r:embed="rId1"/>
          <a:srcRect r="-198"/>
          <a:stretch>
            <a:fillRect/>
          </a:stretch>
        </p:blipFill>
        <p:spPr>
          <a:xfrm>
            <a:off x="2941638" y="2425700"/>
            <a:ext cx="6467475" cy="3638550"/>
          </a:xfrm>
          <a:prstGeom prst="rect">
            <a:avLst/>
          </a:prstGeom>
          <a:blipFill rotWithShape="1">
            <a:blip r:embed="rId2"/>
            <a:srcRect r="-198"/>
            <a:stretch>
              <a:fillRect/>
            </a:stretch>
          </a:blipFill>
          <a:ln w="9525">
            <a:noFill/>
          </a:ln>
        </p:spPr>
      </p:pic>
      <p:sp>
        <p:nvSpPr>
          <p:cNvPr id="27652" name="矩形 12"/>
          <p:cNvSpPr/>
          <p:nvPr/>
        </p:nvSpPr>
        <p:spPr>
          <a:xfrm>
            <a:off x="2047875" y="1214438"/>
            <a:ext cx="8255000" cy="5730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优雅、得体的用餐仪态，对职场商业成功有着直接的影响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653" name="矩形 8"/>
          <p:cNvSpPr/>
          <p:nvPr/>
        </p:nvSpPr>
        <p:spPr>
          <a:xfrm>
            <a:off x="2941638" y="1835150"/>
            <a:ext cx="6467475" cy="4175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在用餐环境下，是否能关注细节，直接体现了个人素养的高低</a:t>
            </a:r>
            <a:endParaRPr lang="zh-CN" altLang="en-US" sz="1600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656" name="流程图: 终止 27655"/>
          <p:cNvSpPr/>
          <p:nvPr/>
        </p:nvSpPr>
        <p:spPr>
          <a:xfrm>
            <a:off x="701675" y="339725"/>
            <a:ext cx="2038350" cy="355600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dirty="0">
                <a:solidFill>
                  <a:schemeClr val="bg1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三、餐宴礼仪</a:t>
            </a:r>
            <a:endParaRPr lang="zh-CN" altLang="en-US" dirty="0">
              <a:solidFill>
                <a:schemeClr val="bg1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圆角矩形 61"/>
          <p:cNvSpPr/>
          <p:nvPr/>
        </p:nvSpPr>
        <p:spPr>
          <a:xfrm>
            <a:off x="692150" y="4327525"/>
            <a:ext cx="3490913" cy="939800"/>
          </a:xfrm>
          <a:prstGeom prst="roundRect">
            <a:avLst>
              <a:gd name="adj" fmla="val 8556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TextBox 1"/>
          <p:cNvSpPr/>
          <p:nvPr/>
        </p:nvSpPr>
        <p:spPr>
          <a:xfrm>
            <a:off x="692150" y="441325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595959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餐宴礼仪</a:t>
            </a:r>
            <a:endParaRPr lang="zh-CN" altLang="en-US" sz="2000" dirty="0">
              <a:solidFill>
                <a:srgbClr val="595959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28676" name="矩形 6"/>
          <p:cNvSpPr/>
          <p:nvPr/>
        </p:nvSpPr>
        <p:spPr>
          <a:xfrm>
            <a:off x="709613" y="992188"/>
            <a:ext cx="4157662" cy="366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0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1.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桌次排列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677" name="矩形 4"/>
          <p:cNvSpPr/>
          <p:nvPr/>
        </p:nvSpPr>
        <p:spPr>
          <a:xfrm>
            <a:off x="1895475" y="1928813"/>
            <a:ext cx="1727200" cy="5000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桌次顺序原则</a:t>
            </a:r>
            <a:endParaRPr lang="zh-CN" altLang="en-US" sz="20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8678" name="Picture 3" descr="C:\Documents and Settings\Teliss_Tong\桌面\2457331_135826039953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3" y="1697038"/>
            <a:ext cx="1169987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矩形 14"/>
          <p:cNvSpPr/>
          <p:nvPr/>
        </p:nvSpPr>
        <p:spPr>
          <a:xfrm>
            <a:off x="5403850" y="250825"/>
            <a:ext cx="5486400" cy="2705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8680" name="组合 4"/>
          <p:cNvGrpSpPr/>
          <p:nvPr/>
        </p:nvGrpSpPr>
        <p:grpSpPr>
          <a:xfrm>
            <a:off x="5932488" y="850900"/>
            <a:ext cx="1857375" cy="1971675"/>
            <a:chOff x="0" y="0"/>
            <a:chExt cx="1857375" cy="1971675"/>
          </a:xfrm>
        </p:grpSpPr>
        <p:sp>
          <p:nvSpPr>
            <p:cNvPr id="28681" name="椭圆 15"/>
            <p:cNvSpPr/>
            <p:nvPr/>
          </p:nvSpPr>
          <p:spPr>
            <a:xfrm>
              <a:off x="180975" y="0"/>
              <a:ext cx="552450" cy="552450"/>
            </a:xfrm>
            <a:prstGeom prst="ellipse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Arial Unicode MS" pitchFamily="2" charset="-122"/>
                <a:ea typeface="Arial Unicode MS" pitchFamily="2" charset="-122"/>
                <a:sym typeface="Arial Unicode MS" pitchFamily="2" charset="-122"/>
              </a:endParaRPr>
            </a:p>
          </p:txBody>
        </p:sp>
        <p:cxnSp>
          <p:nvCxnSpPr>
            <p:cNvPr id="28682" name="直接箭头连接符 16"/>
            <p:cNvCxnSpPr/>
            <p:nvPr/>
          </p:nvCxnSpPr>
          <p:spPr>
            <a:xfrm>
              <a:off x="0" y="828675"/>
              <a:ext cx="733425" cy="1"/>
            </a:xfrm>
            <a:prstGeom prst="straightConnector1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28683" name="直接箭头连接符 17"/>
            <p:cNvCxnSpPr/>
            <p:nvPr/>
          </p:nvCxnSpPr>
          <p:spPr>
            <a:xfrm flipH="1">
              <a:off x="1038226" y="828675"/>
              <a:ext cx="819149" cy="1"/>
            </a:xfrm>
            <a:prstGeom prst="straightConnector1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28684" name="文本框 22"/>
            <p:cNvSpPr/>
            <p:nvPr/>
          </p:nvSpPr>
          <p:spPr>
            <a:xfrm>
              <a:off x="641668" y="790575"/>
              <a:ext cx="488315" cy="552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400" b="1" dirty="0">
                  <a:solidFill>
                    <a:srgbClr val="FF6600"/>
                  </a:solidFill>
                  <a:latin typeface="宋体" panose="02010600030101010101" pitchFamily="2" charset="-122"/>
                  <a:ea typeface="微软雅黑" panose="020B0503020204020204" charset="-122"/>
                  <a:sym typeface="宋体" panose="02010600030101010101" pitchFamily="2" charset="-122"/>
                </a:rPr>
                <a:t>门</a:t>
              </a:r>
              <a:endParaRPr lang="zh-CN" altLang="en-US" sz="1200" dirty="0">
                <a:solidFill>
                  <a:srgbClr val="FF66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85" name="椭圆 19"/>
            <p:cNvSpPr/>
            <p:nvPr/>
          </p:nvSpPr>
          <p:spPr>
            <a:xfrm>
              <a:off x="1019175" y="0"/>
              <a:ext cx="552450" cy="55245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2</a:t>
              </a:r>
              <a:endParaRPr lang="zh-CN" altLang="en-US" sz="2400" b="1" dirty="0">
                <a:solidFill>
                  <a:srgbClr val="FFFFFF"/>
                </a:solidFill>
                <a:latin typeface="Arial Unicode MS" pitchFamily="2" charset="-122"/>
                <a:ea typeface="Arial Unicode MS" pitchFamily="2" charset="-122"/>
                <a:sym typeface="Arial Unicode MS" pitchFamily="2" charset="-122"/>
              </a:endParaRPr>
            </a:p>
          </p:txBody>
        </p:sp>
        <p:sp>
          <p:nvSpPr>
            <p:cNvPr id="28686" name="文本框 24"/>
            <p:cNvSpPr/>
            <p:nvPr/>
          </p:nvSpPr>
          <p:spPr>
            <a:xfrm>
              <a:off x="352425" y="1562100"/>
              <a:ext cx="1066801" cy="409575"/>
            </a:xfrm>
            <a:prstGeom prst="rect">
              <a:avLst/>
            </a:prstGeom>
            <a:solidFill>
              <a:srgbClr val="595959"/>
            </a:solidFill>
            <a:ln w="9525">
              <a:noFill/>
            </a:ln>
          </p:spPr>
          <p:txBody>
            <a:bodyPr vert="horz" wrap="square" lIns="75600" tIns="46800" rIns="75600" bIns="46800" anchor="ctr" anchorCtr="0"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2" charset="0"/>
                  <a:ea typeface="微软雅黑" panose="020B0503020204020204" charset="-122"/>
                  <a:sym typeface="宋体" panose="02010600030101010101" pitchFamily="2" charset="-122"/>
                </a:rPr>
                <a:t>两桌横排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8687" name="组合 5"/>
          <p:cNvGrpSpPr/>
          <p:nvPr/>
        </p:nvGrpSpPr>
        <p:grpSpPr>
          <a:xfrm>
            <a:off x="8645525" y="336550"/>
            <a:ext cx="1870075" cy="2486025"/>
            <a:chOff x="0" y="0"/>
            <a:chExt cx="1870254" cy="2486025"/>
          </a:xfrm>
        </p:grpSpPr>
        <p:sp>
          <p:nvSpPr>
            <p:cNvPr id="28688" name="椭圆 21"/>
            <p:cNvSpPr/>
            <p:nvPr/>
          </p:nvSpPr>
          <p:spPr>
            <a:xfrm>
              <a:off x="628650" y="0"/>
              <a:ext cx="552450" cy="552450"/>
            </a:xfrm>
            <a:prstGeom prst="ellipse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Arial Unicode MS" pitchFamily="2" charset="-122"/>
                <a:ea typeface="Arial Unicode MS" pitchFamily="2" charset="-122"/>
                <a:sym typeface="Arial Unicode MS" pitchFamily="2" charset="-122"/>
              </a:endParaRPr>
            </a:p>
          </p:txBody>
        </p:sp>
        <p:cxnSp>
          <p:nvCxnSpPr>
            <p:cNvPr id="28689" name="直接箭头连接符 22"/>
            <p:cNvCxnSpPr/>
            <p:nvPr/>
          </p:nvCxnSpPr>
          <p:spPr>
            <a:xfrm>
              <a:off x="0" y="1343025"/>
              <a:ext cx="733425" cy="1"/>
            </a:xfrm>
            <a:prstGeom prst="straightConnector1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28690" name="直接箭头连接符 23"/>
            <p:cNvCxnSpPr/>
            <p:nvPr/>
          </p:nvCxnSpPr>
          <p:spPr>
            <a:xfrm flipH="1">
              <a:off x="1051105" y="1343025"/>
              <a:ext cx="819149" cy="1"/>
            </a:xfrm>
            <a:prstGeom prst="straightConnector1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28691" name="文本框 28"/>
            <p:cNvSpPr/>
            <p:nvPr/>
          </p:nvSpPr>
          <p:spPr>
            <a:xfrm>
              <a:off x="660718" y="1304925"/>
              <a:ext cx="488315" cy="552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400" b="1" dirty="0">
                  <a:solidFill>
                    <a:srgbClr val="FF6600"/>
                  </a:solidFill>
                  <a:latin typeface="宋体" panose="02010600030101010101" pitchFamily="2" charset="-122"/>
                  <a:ea typeface="微软雅黑" panose="020B0503020204020204" charset="-122"/>
                  <a:sym typeface="宋体" panose="02010600030101010101" pitchFamily="2" charset="-122"/>
                </a:rPr>
                <a:t>门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92" name="椭圆 25"/>
            <p:cNvSpPr/>
            <p:nvPr/>
          </p:nvSpPr>
          <p:spPr>
            <a:xfrm>
              <a:off x="628650" y="676275"/>
              <a:ext cx="552450" cy="55245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2</a:t>
              </a:r>
              <a:endParaRPr lang="zh-CN" altLang="en-US" sz="2400" b="1" dirty="0">
                <a:solidFill>
                  <a:srgbClr val="FFFFFF"/>
                </a:solidFill>
                <a:latin typeface="Arial Unicode MS" pitchFamily="2" charset="-122"/>
                <a:ea typeface="Arial Unicode MS" pitchFamily="2" charset="-122"/>
                <a:sym typeface="Arial Unicode MS" pitchFamily="2" charset="-122"/>
              </a:endParaRPr>
            </a:p>
          </p:txBody>
        </p:sp>
        <p:sp>
          <p:nvSpPr>
            <p:cNvPr id="28693" name="文本框 30"/>
            <p:cNvSpPr/>
            <p:nvPr/>
          </p:nvSpPr>
          <p:spPr>
            <a:xfrm>
              <a:off x="371475" y="2076450"/>
              <a:ext cx="1066801" cy="409575"/>
            </a:xfrm>
            <a:prstGeom prst="rect">
              <a:avLst/>
            </a:prstGeom>
            <a:solidFill>
              <a:srgbClr val="595959"/>
            </a:solidFill>
            <a:ln w="9525">
              <a:noFill/>
            </a:ln>
          </p:spPr>
          <p:txBody>
            <a:bodyPr vert="horz" wrap="square" lIns="75600" tIns="46800" rIns="75600" bIns="46800" anchor="ctr" anchorCtr="0"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2" charset="0"/>
                  <a:ea typeface="微软雅黑" panose="020B0503020204020204" charset="-122"/>
                  <a:sym typeface="宋体" panose="02010600030101010101" pitchFamily="2" charset="-122"/>
                </a:rPr>
                <a:t>两桌竖排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8694" name="组合 64"/>
          <p:cNvGrpSpPr/>
          <p:nvPr/>
        </p:nvGrpSpPr>
        <p:grpSpPr>
          <a:xfrm>
            <a:off x="4618038" y="3298825"/>
            <a:ext cx="1816100" cy="2657475"/>
            <a:chOff x="0" y="0"/>
            <a:chExt cx="1815361" cy="2656681"/>
          </a:xfrm>
        </p:grpSpPr>
        <p:sp>
          <p:nvSpPr>
            <p:cNvPr id="28695" name="Line 31"/>
            <p:cNvSpPr/>
            <p:nvPr/>
          </p:nvSpPr>
          <p:spPr>
            <a:xfrm>
              <a:off x="0" y="1458913"/>
              <a:ext cx="685800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6" name="Line 32"/>
            <p:cNvSpPr/>
            <p:nvPr/>
          </p:nvSpPr>
          <p:spPr>
            <a:xfrm flipH="1">
              <a:off x="1053361" y="1447800"/>
              <a:ext cx="762000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7" name="Oval 33"/>
            <p:cNvSpPr/>
            <p:nvPr/>
          </p:nvSpPr>
          <p:spPr>
            <a:xfrm>
              <a:off x="652524" y="0"/>
              <a:ext cx="457200" cy="457200"/>
            </a:xfrm>
            <a:prstGeom prst="ellipse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98" name="Oval 34"/>
            <p:cNvSpPr/>
            <p:nvPr/>
          </p:nvSpPr>
          <p:spPr>
            <a:xfrm>
              <a:off x="190477" y="367047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99" name="Oval 35"/>
            <p:cNvSpPr/>
            <p:nvPr/>
          </p:nvSpPr>
          <p:spPr>
            <a:xfrm>
              <a:off x="1104877" y="367047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3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0" name="Oval 36"/>
            <p:cNvSpPr/>
            <p:nvPr/>
          </p:nvSpPr>
          <p:spPr>
            <a:xfrm>
              <a:off x="190477" y="914400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4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1" name="Oval 37"/>
            <p:cNvSpPr/>
            <p:nvPr/>
          </p:nvSpPr>
          <p:spPr>
            <a:xfrm>
              <a:off x="1104877" y="914400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5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2" name="WordArt 38"/>
            <p:cNvSpPr/>
            <p:nvPr/>
          </p:nvSpPr>
          <p:spPr>
            <a:xfrm>
              <a:off x="650143" y="1600200"/>
              <a:ext cx="461963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400" b="1" dirty="0">
                  <a:solidFill>
                    <a:srgbClr val="FF6600"/>
                  </a:solidFill>
                  <a:latin typeface="宋体" panose="02010600030101010101" pitchFamily="2" charset="-122"/>
                  <a:ea typeface="微软雅黑" panose="020B0503020204020204" charset="-122"/>
                  <a:sym typeface="宋体" panose="02010600030101010101" pitchFamily="2" charset="-122"/>
                </a:rPr>
                <a:t>门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3" name="Text Box 39"/>
            <p:cNvSpPr/>
            <p:nvPr/>
          </p:nvSpPr>
          <p:spPr>
            <a:xfrm>
              <a:off x="484249" y="2199481"/>
              <a:ext cx="793750" cy="457200"/>
            </a:xfrm>
            <a:prstGeom prst="rect">
              <a:avLst/>
            </a:prstGeom>
            <a:solidFill>
              <a:srgbClr val="595959"/>
            </a:solidFill>
            <a:ln w="9525">
              <a:noFill/>
            </a:ln>
          </p:spPr>
          <p:txBody>
            <a:bodyPr vert="horz" wrap="square" lIns="75600" tIns="46800" rIns="75600" bIns="46800" anchor="ctr" anchorCtr="0"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2" charset="0"/>
                  <a:ea typeface="微软雅黑" panose="020B0503020204020204" charset="-122"/>
                  <a:sym typeface="宋体" panose="02010600030101010101" pitchFamily="2" charset="-122"/>
                </a:rPr>
                <a:t>五桌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8704" name="组合 62"/>
          <p:cNvGrpSpPr/>
          <p:nvPr/>
        </p:nvGrpSpPr>
        <p:grpSpPr>
          <a:xfrm>
            <a:off x="7288213" y="3455988"/>
            <a:ext cx="1858962" cy="2500312"/>
            <a:chOff x="0" y="0"/>
            <a:chExt cx="1858420" cy="2499519"/>
          </a:xfrm>
        </p:grpSpPr>
        <p:sp>
          <p:nvSpPr>
            <p:cNvPr id="28705" name="Line 52"/>
            <p:cNvSpPr/>
            <p:nvPr/>
          </p:nvSpPr>
          <p:spPr>
            <a:xfrm>
              <a:off x="0" y="1277938"/>
              <a:ext cx="685800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706" name="Line 53"/>
            <p:cNvSpPr/>
            <p:nvPr/>
          </p:nvSpPr>
          <p:spPr>
            <a:xfrm flipH="1">
              <a:off x="1096420" y="1277938"/>
              <a:ext cx="762000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707" name="Oval 54"/>
            <p:cNvSpPr/>
            <p:nvPr/>
          </p:nvSpPr>
          <p:spPr>
            <a:xfrm>
              <a:off x="671422" y="0"/>
              <a:ext cx="457200" cy="457200"/>
            </a:xfrm>
            <a:prstGeom prst="ellipse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8" name="Oval 55"/>
            <p:cNvSpPr/>
            <p:nvPr/>
          </p:nvSpPr>
          <p:spPr>
            <a:xfrm>
              <a:off x="46692" y="0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9" name="Oval 56"/>
            <p:cNvSpPr/>
            <p:nvPr/>
          </p:nvSpPr>
          <p:spPr>
            <a:xfrm>
              <a:off x="1265892" y="0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3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10" name="Oval 57"/>
            <p:cNvSpPr/>
            <p:nvPr/>
          </p:nvSpPr>
          <p:spPr>
            <a:xfrm>
              <a:off x="671422" y="668338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4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11" name="Oval 58"/>
            <p:cNvSpPr/>
            <p:nvPr/>
          </p:nvSpPr>
          <p:spPr>
            <a:xfrm>
              <a:off x="53042" y="668338"/>
              <a:ext cx="4445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5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12" name="Oval 59"/>
            <p:cNvSpPr/>
            <p:nvPr/>
          </p:nvSpPr>
          <p:spPr>
            <a:xfrm>
              <a:off x="1265892" y="668338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6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13" name="WordArt 60"/>
            <p:cNvSpPr/>
            <p:nvPr/>
          </p:nvSpPr>
          <p:spPr>
            <a:xfrm>
              <a:off x="669041" y="1430338"/>
              <a:ext cx="461963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400" b="1" dirty="0">
                  <a:solidFill>
                    <a:srgbClr val="FF6600"/>
                  </a:solidFill>
                  <a:latin typeface="宋体" panose="02010600030101010101" pitchFamily="2" charset="-122"/>
                  <a:ea typeface="微软雅黑" panose="020B0503020204020204" charset="-122"/>
                  <a:sym typeface="宋体" panose="02010600030101010101" pitchFamily="2" charset="-122"/>
                </a:rPr>
                <a:t>门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14" name="Text Box 61"/>
            <p:cNvSpPr/>
            <p:nvPr/>
          </p:nvSpPr>
          <p:spPr>
            <a:xfrm>
              <a:off x="503147" y="2042319"/>
              <a:ext cx="793750" cy="457200"/>
            </a:xfrm>
            <a:prstGeom prst="rect">
              <a:avLst/>
            </a:prstGeom>
            <a:solidFill>
              <a:srgbClr val="595959"/>
            </a:solidFill>
            <a:ln w="9525">
              <a:noFill/>
            </a:ln>
          </p:spPr>
          <p:txBody>
            <a:bodyPr vert="horz" wrap="square" lIns="75600" tIns="46800" rIns="75600" bIns="46800" anchor="ctr" anchorCtr="0"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2" charset="0"/>
                  <a:ea typeface="微软雅黑" panose="020B0503020204020204" charset="-122"/>
                  <a:sym typeface="宋体" panose="02010600030101010101" pitchFamily="2" charset="-122"/>
                </a:rPr>
                <a:t>六桌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8727" name="矩形 60"/>
          <p:cNvSpPr/>
          <p:nvPr/>
        </p:nvSpPr>
        <p:spPr>
          <a:xfrm>
            <a:off x="692150" y="2927350"/>
            <a:ext cx="3490913" cy="1223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远离门或居中为主桌，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其余桌次的高低以离主桌的远近而定：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728" name="矩形 2"/>
          <p:cNvSpPr/>
          <p:nvPr/>
        </p:nvSpPr>
        <p:spPr>
          <a:xfrm>
            <a:off x="728663" y="4408488"/>
            <a:ext cx="3422650" cy="812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  <a:spcBef>
                <a:spcPts val="4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近者为高，远者为低；平行者以右桌为高，左桌为低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Box 1"/>
          <p:cNvSpPr/>
          <p:nvPr/>
        </p:nvSpPr>
        <p:spPr>
          <a:xfrm>
            <a:off x="692150" y="441325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000" dirty="0">
                <a:solidFill>
                  <a:srgbClr val="595959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 </a:t>
            </a:r>
            <a:r>
              <a:rPr lang="zh-CN" altLang="en-US" sz="2000" dirty="0">
                <a:solidFill>
                  <a:srgbClr val="595959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餐宴礼仪</a:t>
            </a:r>
            <a:endParaRPr lang="zh-CN" altLang="en-US" sz="2000" dirty="0">
              <a:solidFill>
                <a:srgbClr val="595959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29699" name="矩形 6"/>
          <p:cNvSpPr/>
          <p:nvPr/>
        </p:nvSpPr>
        <p:spPr>
          <a:xfrm>
            <a:off x="692150" y="98425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0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2.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座次排列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9700" name="组合 3"/>
          <p:cNvGrpSpPr/>
          <p:nvPr/>
        </p:nvGrpSpPr>
        <p:grpSpPr>
          <a:xfrm>
            <a:off x="5419725" y="1724025"/>
            <a:ext cx="2689225" cy="3806825"/>
            <a:chOff x="0" y="0"/>
            <a:chExt cx="2689448" cy="3806198"/>
          </a:xfrm>
        </p:grpSpPr>
        <p:sp>
          <p:nvSpPr>
            <p:cNvPr id="29701" name="Oval 84"/>
            <p:cNvSpPr/>
            <p:nvPr/>
          </p:nvSpPr>
          <p:spPr>
            <a:xfrm>
              <a:off x="520681" y="576008"/>
              <a:ext cx="1656000" cy="1656000"/>
            </a:xfrm>
            <a:prstGeom prst="ellipse">
              <a:avLst/>
            </a:prstGeom>
            <a:solidFill>
              <a:srgbClr val="BFBFBF"/>
            </a:solidFill>
            <a:ln w="9525">
              <a:noFill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2" name="Oval 85"/>
            <p:cNvSpPr/>
            <p:nvPr/>
          </p:nvSpPr>
          <p:spPr>
            <a:xfrm>
              <a:off x="432048" y="287976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3" name="Oval 86"/>
            <p:cNvSpPr/>
            <p:nvPr/>
          </p:nvSpPr>
          <p:spPr>
            <a:xfrm>
              <a:off x="1800200" y="275400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4" name="Oval 87"/>
            <p:cNvSpPr/>
            <p:nvPr/>
          </p:nvSpPr>
          <p:spPr>
            <a:xfrm>
              <a:off x="0" y="888714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3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5" name="Oval 88"/>
            <p:cNvSpPr/>
            <p:nvPr/>
          </p:nvSpPr>
          <p:spPr>
            <a:xfrm>
              <a:off x="2232248" y="888714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4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6" name="Oval 89"/>
            <p:cNvSpPr/>
            <p:nvPr/>
          </p:nvSpPr>
          <p:spPr>
            <a:xfrm>
              <a:off x="0" y="1512112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5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7" name="Oval 90"/>
            <p:cNvSpPr/>
            <p:nvPr/>
          </p:nvSpPr>
          <p:spPr>
            <a:xfrm>
              <a:off x="2232248" y="1512112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6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8" name="Oval 91"/>
            <p:cNvSpPr/>
            <p:nvPr/>
          </p:nvSpPr>
          <p:spPr>
            <a:xfrm>
              <a:off x="432048" y="2088176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7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9" name="Oval 92"/>
            <p:cNvSpPr/>
            <p:nvPr/>
          </p:nvSpPr>
          <p:spPr>
            <a:xfrm>
              <a:off x="1096681" y="0"/>
              <a:ext cx="504000" cy="504000"/>
            </a:xfrm>
            <a:prstGeom prst="ellipse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主位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10" name="Oval 93"/>
            <p:cNvSpPr/>
            <p:nvPr/>
          </p:nvSpPr>
          <p:spPr>
            <a:xfrm>
              <a:off x="1800200" y="2088176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8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11" name="Oval 94"/>
            <p:cNvSpPr/>
            <p:nvPr/>
          </p:nvSpPr>
          <p:spPr>
            <a:xfrm>
              <a:off x="1120081" y="2304200"/>
              <a:ext cx="457200" cy="457200"/>
            </a:xfrm>
            <a:prstGeom prst="ellipse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9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12" name="Line 96"/>
            <p:cNvSpPr/>
            <p:nvPr/>
          </p:nvSpPr>
          <p:spPr>
            <a:xfrm>
              <a:off x="402704" y="2808256"/>
              <a:ext cx="685800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3" name="Line 97"/>
            <p:cNvSpPr/>
            <p:nvPr/>
          </p:nvSpPr>
          <p:spPr>
            <a:xfrm flipH="1">
              <a:off x="1554832" y="2808256"/>
              <a:ext cx="762000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4" name="WordArt 98"/>
            <p:cNvSpPr/>
            <p:nvPr/>
          </p:nvSpPr>
          <p:spPr>
            <a:xfrm>
              <a:off x="1117700" y="2915586"/>
              <a:ext cx="461963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400" b="1" dirty="0">
                  <a:solidFill>
                    <a:srgbClr val="FF6600"/>
                  </a:solidFill>
                  <a:latin typeface="宋体" panose="02010600030101010101" pitchFamily="2" charset="-122"/>
                  <a:ea typeface="微软雅黑" panose="020B0503020204020204" charset="-122"/>
                  <a:sym typeface="宋体" panose="02010600030101010101" pitchFamily="2" charset="-122"/>
                </a:rPr>
                <a:t>门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15" name="Text Box 39"/>
            <p:cNvSpPr/>
            <p:nvPr/>
          </p:nvSpPr>
          <p:spPr>
            <a:xfrm>
              <a:off x="202842" y="3348998"/>
              <a:ext cx="2291679" cy="457200"/>
            </a:xfrm>
            <a:prstGeom prst="rect">
              <a:avLst/>
            </a:prstGeom>
            <a:solidFill>
              <a:srgbClr val="595959"/>
            </a:solidFill>
            <a:ln w="9525">
              <a:noFill/>
            </a:ln>
          </p:spPr>
          <p:txBody>
            <a:bodyPr vert="horz" wrap="square" lIns="75600" tIns="46800" rIns="75600" bIns="46800" anchor="ctr" anchorCtr="0"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2" charset="0"/>
                  <a:ea typeface="微软雅黑" panose="020B0503020204020204" charset="-122"/>
                  <a:sym typeface="宋体" panose="02010600030101010101" pitchFamily="2" charset="-122"/>
                </a:rPr>
                <a:t>一个主位时的位次排列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716" name="组合 4"/>
          <p:cNvGrpSpPr/>
          <p:nvPr/>
        </p:nvGrpSpPr>
        <p:grpSpPr>
          <a:xfrm>
            <a:off x="8850313" y="1724025"/>
            <a:ext cx="2689225" cy="3806825"/>
            <a:chOff x="0" y="0"/>
            <a:chExt cx="2689448" cy="3806198"/>
          </a:xfrm>
        </p:grpSpPr>
        <p:sp>
          <p:nvSpPr>
            <p:cNvPr id="29717" name="Oval 84"/>
            <p:cNvSpPr/>
            <p:nvPr/>
          </p:nvSpPr>
          <p:spPr>
            <a:xfrm>
              <a:off x="546439" y="576008"/>
              <a:ext cx="1656000" cy="1656000"/>
            </a:xfrm>
            <a:prstGeom prst="ellipse">
              <a:avLst/>
            </a:prstGeom>
            <a:solidFill>
              <a:srgbClr val="BFBFBF"/>
            </a:solidFill>
            <a:ln w="9525">
              <a:noFill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8" name="Oval 85"/>
            <p:cNvSpPr/>
            <p:nvPr/>
          </p:nvSpPr>
          <p:spPr>
            <a:xfrm>
              <a:off x="432048" y="287976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19" name="Oval 86"/>
            <p:cNvSpPr/>
            <p:nvPr/>
          </p:nvSpPr>
          <p:spPr>
            <a:xfrm>
              <a:off x="1800200" y="275400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0" name="Oval 87"/>
            <p:cNvSpPr/>
            <p:nvPr/>
          </p:nvSpPr>
          <p:spPr>
            <a:xfrm>
              <a:off x="0" y="888714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3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1" name="Oval 88"/>
            <p:cNvSpPr/>
            <p:nvPr/>
          </p:nvSpPr>
          <p:spPr>
            <a:xfrm>
              <a:off x="2232248" y="888714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4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2" name="Oval 89"/>
            <p:cNvSpPr/>
            <p:nvPr/>
          </p:nvSpPr>
          <p:spPr>
            <a:xfrm>
              <a:off x="0" y="1512112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5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3" name="Oval 90"/>
            <p:cNvSpPr/>
            <p:nvPr/>
          </p:nvSpPr>
          <p:spPr>
            <a:xfrm>
              <a:off x="2232248" y="1512112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6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4" name="Oval 91"/>
            <p:cNvSpPr/>
            <p:nvPr/>
          </p:nvSpPr>
          <p:spPr>
            <a:xfrm>
              <a:off x="432048" y="2088176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7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5" name="Oval 92"/>
            <p:cNvSpPr/>
            <p:nvPr/>
          </p:nvSpPr>
          <p:spPr>
            <a:xfrm>
              <a:off x="1122439" y="0"/>
              <a:ext cx="504000" cy="504000"/>
            </a:xfrm>
            <a:prstGeom prst="ellipse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主位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9726" name="Oval 93"/>
            <p:cNvSpPr/>
            <p:nvPr/>
          </p:nvSpPr>
          <p:spPr>
            <a:xfrm>
              <a:off x="1800200" y="2088176"/>
              <a:ext cx="457200" cy="457200"/>
            </a:xfrm>
            <a:prstGeom prst="ellipse">
              <a:avLst/>
            </a:prstGeom>
            <a:solidFill>
              <a:srgbClr val="92CE0C"/>
            </a:solidFill>
            <a:ln w="9525">
              <a:noFill/>
            </a:ln>
          </p:spPr>
          <p:txBody>
            <a:bodyPr lIns="0" tIns="0" rIns="0" bIns="0" anchor="ctr" anchorCtr="0"/>
            <a:p>
              <a:pPr algn="ctr"/>
              <a:r>
                <a:rPr lang="en-US" altLang="zh-CN" sz="2400" b="1" dirty="0">
                  <a:solidFill>
                    <a:srgbClr val="FFFFFF"/>
                  </a:solidFill>
                  <a:latin typeface="Arial Unicode MS" pitchFamily="2" charset="-122"/>
                  <a:ea typeface="Arial Unicode MS" pitchFamily="2" charset="-122"/>
                  <a:sym typeface="Arial Unicode MS" pitchFamily="2" charset="-122"/>
                </a:rPr>
                <a:t>8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7" name="Oval 94"/>
            <p:cNvSpPr/>
            <p:nvPr/>
          </p:nvSpPr>
          <p:spPr>
            <a:xfrm>
              <a:off x="1122439" y="2304200"/>
              <a:ext cx="504000" cy="504000"/>
            </a:xfrm>
            <a:prstGeom prst="ellipse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主位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9728" name="Line 96"/>
            <p:cNvSpPr/>
            <p:nvPr/>
          </p:nvSpPr>
          <p:spPr>
            <a:xfrm>
              <a:off x="402704" y="2808256"/>
              <a:ext cx="685800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29" name="Line 97"/>
            <p:cNvSpPr/>
            <p:nvPr/>
          </p:nvSpPr>
          <p:spPr>
            <a:xfrm flipH="1">
              <a:off x="1554832" y="2808256"/>
              <a:ext cx="762000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headEnd type="none" w="med" len="med"/>
              <a:tailEnd type="arrow" w="med" len="med"/>
            </a:ln>
          </p:spPr>
          <p:txBody>
            <a:bodyPr vert="horz" wrap="square" lIns="0" tIns="0" rIns="0" bIns="0" anchor="ctr" anchorCtr="0"/>
            <a:p>
              <a:pPr algn="ctr"/>
              <a:endParaRPr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30" name="WordArt 98"/>
            <p:cNvSpPr/>
            <p:nvPr/>
          </p:nvSpPr>
          <p:spPr>
            <a:xfrm>
              <a:off x="1143458" y="2915586"/>
              <a:ext cx="461963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400" b="1" dirty="0">
                  <a:solidFill>
                    <a:srgbClr val="FF6600"/>
                  </a:solidFill>
                  <a:latin typeface="宋体" panose="02010600030101010101" pitchFamily="2" charset="-122"/>
                  <a:ea typeface="微软雅黑" panose="020B0503020204020204" charset="-122"/>
                  <a:sym typeface="宋体" panose="02010600030101010101" pitchFamily="2" charset="-122"/>
                </a:rPr>
                <a:t>门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31" name="Text Box 39"/>
            <p:cNvSpPr/>
            <p:nvPr/>
          </p:nvSpPr>
          <p:spPr>
            <a:xfrm>
              <a:off x="228600" y="3348998"/>
              <a:ext cx="2291679" cy="457200"/>
            </a:xfrm>
            <a:prstGeom prst="rect">
              <a:avLst/>
            </a:prstGeom>
            <a:solidFill>
              <a:srgbClr val="595959"/>
            </a:solidFill>
            <a:ln w="9525">
              <a:noFill/>
            </a:ln>
          </p:spPr>
          <p:txBody>
            <a:bodyPr vert="horz" wrap="square" lIns="75600" tIns="46800" rIns="75600" bIns="46800" anchor="ctr" anchorCtr="0"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2" charset="0"/>
                  <a:ea typeface="微软雅黑" panose="020B0503020204020204" charset="-122"/>
                  <a:sym typeface="宋体" panose="02010600030101010101" pitchFamily="2" charset="-122"/>
                </a:rPr>
                <a:t>两个主位时的位次排列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9732" name="矩形 4"/>
          <p:cNvSpPr/>
          <p:nvPr/>
        </p:nvSpPr>
        <p:spPr>
          <a:xfrm>
            <a:off x="1895475" y="1928813"/>
            <a:ext cx="1727200" cy="554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座次顺序原则</a:t>
            </a:r>
            <a:endParaRPr lang="zh-CN" altLang="en-US" sz="20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9733" name="Picture 3" descr="C:\Documents and Settings\Teliss_Tong\桌面\2457331_135826039953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3" y="1697038"/>
            <a:ext cx="1169987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34" name="圆角矩形 96"/>
          <p:cNvSpPr/>
          <p:nvPr/>
        </p:nvSpPr>
        <p:spPr>
          <a:xfrm>
            <a:off x="692150" y="3143250"/>
            <a:ext cx="4211638" cy="939800"/>
          </a:xfrm>
          <a:prstGeom prst="roundRect">
            <a:avLst>
              <a:gd name="adj" fmla="val 8556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35" name="矩形 97"/>
          <p:cNvSpPr/>
          <p:nvPr/>
        </p:nvSpPr>
        <p:spPr>
          <a:xfrm>
            <a:off x="692150" y="2643188"/>
            <a:ext cx="3490913" cy="4175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基本原则：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736" name="矩形 98"/>
          <p:cNvSpPr/>
          <p:nvPr/>
        </p:nvSpPr>
        <p:spPr>
          <a:xfrm>
            <a:off x="728663" y="3224213"/>
            <a:ext cx="4122737" cy="7762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  <a:spcBef>
                <a:spcPts val="4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面门为上；居中为上；以离门远离主位近为上，同样远近以主位的右为上。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737" name="矩形 99"/>
          <p:cNvSpPr/>
          <p:nvPr/>
        </p:nvSpPr>
        <p:spPr>
          <a:xfrm>
            <a:off x="692150" y="4724400"/>
            <a:ext cx="4159250" cy="1092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注：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主位右侧为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主宾位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，若主宾身份高于主人，为表示尊重，也可以安排在主人位子上座，而请主人坐在主宾的位子上。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Box 1"/>
          <p:cNvSpPr/>
          <p:nvPr/>
        </p:nvSpPr>
        <p:spPr>
          <a:xfrm>
            <a:off x="692150" y="441325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595959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餐宴礼仪</a:t>
            </a:r>
            <a:endParaRPr lang="zh-CN" altLang="en-US" sz="2000" dirty="0">
              <a:solidFill>
                <a:srgbClr val="595959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30723" name="矩形 6"/>
          <p:cNvSpPr/>
          <p:nvPr/>
        </p:nvSpPr>
        <p:spPr>
          <a:xfrm>
            <a:off x="692150" y="98425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0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3.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宴请礼仪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0724" name="Picture 3" descr="C:\360高速下载\new PIC\2606514397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088" y="2578100"/>
            <a:ext cx="2824162" cy="2824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5" name="组合 5"/>
          <p:cNvGrpSpPr/>
          <p:nvPr/>
        </p:nvGrpSpPr>
        <p:grpSpPr>
          <a:xfrm>
            <a:off x="5013325" y="1924050"/>
            <a:ext cx="5908675" cy="4184650"/>
            <a:chOff x="0" y="0"/>
            <a:chExt cx="5908561" cy="4185829"/>
          </a:xfrm>
        </p:grpSpPr>
        <p:sp>
          <p:nvSpPr>
            <p:cNvPr id="30726" name="Rectangle 4"/>
            <p:cNvSpPr/>
            <p:nvPr/>
          </p:nvSpPr>
          <p:spPr>
            <a:xfrm>
              <a:off x="0" y="272616"/>
              <a:ext cx="5908561" cy="413418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主人应站在大厅门口迎接客人</a:t>
              </a:r>
              <a:endParaRPr lang="zh-CN" altLang="en-US" b="1" i="1" baseline="0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0727" name="Rectangle 2"/>
            <p:cNvSpPr/>
            <p:nvPr/>
          </p:nvSpPr>
          <p:spPr>
            <a:xfrm>
              <a:off x="0" y="1072491"/>
              <a:ext cx="5908561" cy="413419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接待人员引导客人入席</a:t>
              </a:r>
              <a:endParaRPr lang="zh-CN" altLang="en-US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0728" name="Text Box 12"/>
            <p:cNvSpPr/>
            <p:nvPr/>
          </p:nvSpPr>
          <p:spPr>
            <a:xfrm>
              <a:off x="218692" y="1065084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29" name="Rectangle 2"/>
            <p:cNvSpPr/>
            <p:nvPr/>
          </p:nvSpPr>
          <p:spPr>
            <a:xfrm>
              <a:off x="0" y="1888891"/>
              <a:ext cx="5908561" cy="413419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言简意赅、热情友好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0" name="Text Box 12"/>
            <p:cNvSpPr/>
            <p:nvPr/>
          </p:nvSpPr>
          <p:spPr>
            <a:xfrm>
              <a:off x="218692" y="1881484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3</a:t>
              </a:r>
              <a:endParaRPr lang="en-US" altLang="zh-CN" sz="2400" b="1" i="1" baseline="0" dirty="0">
                <a:solidFill>
                  <a:srgbClr val="7D7D7D"/>
                </a:solidFill>
                <a:latin typeface="Impact" panose="020B0806030902050204" pitchFamily="2" charset="0"/>
                <a:ea typeface="微软雅黑" panose="020B0503020204020204" charset="-122"/>
                <a:sym typeface="Impact" panose="020B0806030902050204" pitchFamily="2" charset="0"/>
              </a:endParaRPr>
            </a:p>
          </p:txBody>
        </p:sp>
        <p:sp>
          <p:nvSpPr>
            <p:cNvPr id="30731" name="Rectangle 2"/>
            <p:cNvSpPr/>
            <p:nvPr/>
          </p:nvSpPr>
          <p:spPr>
            <a:xfrm>
              <a:off x="0" y="2686736"/>
              <a:ext cx="5908561" cy="413419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融洽气氛，掌握进餐速度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2" name="Text Box 12"/>
            <p:cNvSpPr/>
            <p:nvPr/>
          </p:nvSpPr>
          <p:spPr>
            <a:xfrm>
              <a:off x="218692" y="2679329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4</a:t>
              </a:r>
              <a:endParaRPr lang="en-US" altLang="zh-CN" sz="2400" b="1" i="1" baseline="0" dirty="0">
                <a:solidFill>
                  <a:srgbClr val="7D7D7D"/>
                </a:solidFill>
                <a:latin typeface="Impact" panose="020B0806030902050204" pitchFamily="2" charset="0"/>
                <a:ea typeface="微软雅黑" panose="020B0503020204020204" charset="-122"/>
                <a:sym typeface="Impact" panose="020B0806030902050204" pitchFamily="2" charset="0"/>
              </a:endParaRPr>
            </a:p>
          </p:txBody>
        </p:sp>
        <p:sp>
          <p:nvSpPr>
            <p:cNvPr id="30733" name="矩形 1"/>
            <p:cNvSpPr/>
            <p:nvPr/>
          </p:nvSpPr>
          <p:spPr>
            <a:xfrm>
              <a:off x="717454" y="0"/>
              <a:ext cx="1522591" cy="979622"/>
            </a:xfrm>
            <a:custGeom>
              <a:avLst/>
              <a:gdLst>
                <a:gd name="txL" fmla="*/ 0 w 2343150"/>
                <a:gd name="txT" fmla="*/ 0 h 1557337"/>
                <a:gd name="txR" fmla="*/ 2343150 w 2343150"/>
                <a:gd name="txB" fmla="*/ 1557337 h 1557337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/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迎宾</a:t>
              </a:r>
              <a:endParaRPr lang="zh-CN" altLang="en-US" sz="2200" i="1" baseline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0734" name="矩形 18"/>
            <p:cNvSpPr/>
            <p:nvPr/>
          </p:nvSpPr>
          <p:spPr>
            <a:xfrm>
              <a:off x="717454" y="801552"/>
              <a:ext cx="1522591" cy="979622"/>
            </a:xfrm>
            <a:custGeom>
              <a:avLst/>
              <a:gdLst>
                <a:gd name="txL" fmla="*/ 0 w 2343150"/>
                <a:gd name="txT" fmla="*/ 0 h 1557338"/>
                <a:gd name="txR" fmla="*/ 2343150 w 2343150"/>
                <a:gd name="txB" fmla="*/ 1557338 h 1557338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/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引导入席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5" name="矩形 20"/>
            <p:cNvSpPr/>
            <p:nvPr/>
          </p:nvSpPr>
          <p:spPr>
            <a:xfrm>
              <a:off x="717454" y="2404656"/>
              <a:ext cx="1522591" cy="979622"/>
            </a:xfrm>
            <a:custGeom>
              <a:avLst/>
              <a:gdLst>
                <a:gd name="txL" fmla="*/ 0 w 2343150"/>
                <a:gd name="txT" fmla="*/ 0 h 1557338"/>
                <a:gd name="txR" fmla="*/ 2343150 w 2343150"/>
                <a:gd name="txB" fmla="*/ 1557338 h 1557338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/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用餐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6" name="Rectangle 2"/>
            <p:cNvSpPr/>
            <p:nvPr/>
          </p:nvSpPr>
          <p:spPr>
            <a:xfrm>
              <a:off x="0" y="3478824"/>
              <a:ext cx="5908561" cy="413419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热情相送，感谢光临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7" name="Text Box 12"/>
            <p:cNvSpPr/>
            <p:nvPr/>
          </p:nvSpPr>
          <p:spPr>
            <a:xfrm>
              <a:off x="218692" y="3471417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5</a:t>
              </a:r>
              <a:endParaRPr lang="en-US" altLang="zh-CN" sz="2400" b="1" i="1" baseline="0" dirty="0">
                <a:solidFill>
                  <a:srgbClr val="7D7D7D"/>
                </a:solidFill>
                <a:latin typeface="Impact" panose="020B0806030902050204" pitchFamily="2" charset="0"/>
                <a:ea typeface="微软雅黑" panose="020B0503020204020204" charset="-122"/>
                <a:sym typeface="Impact" panose="020B0806030902050204" pitchFamily="2" charset="0"/>
              </a:endParaRPr>
            </a:p>
          </p:txBody>
        </p:sp>
        <p:sp>
          <p:nvSpPr>
            <p:cNvPr id="30738" name="矩形 20"/>
            <p:cNvSpPr/>
            <p:nvPr/>
          </p:nvSpPr>
          <p:spPr>
            <a:xfrm>
              <a:off x="717454" y="3206207"/>
              <a:ext cx="1522591" cy="979622"/>
            </a:xfrm>
            <a:custGeom>
              <a:avLst/>
              <a:gdLst>
                <a:gd name="txL" fmla="*/ 0 w 2343150"/>
                <a:gd name="txT" fmla="*/ 0 h 1557338"/>
                <a:gd name="txR" fmla="*/ 2343150 w 2343150"/>
                <a:gd name="txB" fmla="*/ 1557338 h 1557338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/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送别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9" name="Text Box 12"/>
            <p:cNvSpPr/>
            <p:nvPr/>
          </p:nvSpPr>
          <p:spPr>
            <a:xfrm>
              <a:off x="235244" y="267780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1</a:t>
              </a:r>
              <a:endParaRPr lang="en-US" altLang="zh-CN" sz="2400" b="1" i="1" baseline="0" dirty="0">
                <a:solidFill>
                  <a:srgbClr val="7D7D7D"/>
                </a:solidFill>
                <a:latin typeface="Impact" panose="020B0806030902050204" pitchFamily="2" charset="0"/>
                <a:ea typeface="微软雅黑" panose="020B0503020204020204" charset="-122"/>
                <a:sym typeface="Impact" panose="020B0806030902050204" pitchFamily="2" charset="0"/>
              </a:endParaRPr>
            </a:p>
          </p:txBody>
        </p:sp>
        <p:sp>
          <p:nvSpPr>
            <p:cNvPr id="30740" name="矩形 18"/>
            <p:cNvSpPr/>
            <p:nvPr/>
          </p:nvSpPr>
          <p:spPr>
            <a:xfrm>
              <a:off x="717454" y="1603104"/>
              <a:ext cx="1522591" cy="979622"/>
            </a:xfrm>
            <a:custGeom>
              <a:avLst/>
              <a:gdLst>
                <a:gd name="txL" fmla="*/ 0 w 2343150"/>
                <a:gd name="txT" fmla="*/ 0 h 1557338"/>
                <a:gd name="txR" fmla="*/ 2343150 w 2343150"/>
                <a:gd name="txB" fmla="*/ 1557338 h 1557338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/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致词祝酒</a:t>
              </a:r>
              <a:endParaRPr lang="zh-CN" altLang="en-US" sz="2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0741" name="矩形 60"/>
          <p:cNvSpPr/>
          <p:nvPr/>
        </p:nvSpPr>
        <p:spPr>
          <a:xfrm>
            <a:off x="4287838" y="879475"/>
            <a:ext cx="6632575" cy="931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在宴席上最让人开胃的就是主人的礼节。</a:t>
            </a:r>
            <a:endParaRPr lang="en-US" altLang="zh-CN" sz="24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en-US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莎士比亚</a:t>
            </a:r>
            <a:endParaRPr lang="zh-CN" altLang="en-US" sz="16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Rectangle 429"/>
          <p:cNvSpPr/>
          <p:nvPr/>
        </p:nvSpPr>
        <p:spPr>
          <a:xfrm>
            <a:off x="9829800" y="395288"/>
            <a:ext cx="2362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4000" b="1" dirty="0">
              <a:solidFill>
                <a:srgbClr val="D60093"/>
              </a:solidFill>
              <a:latin typeface="Arial" panose="020B0604020202020204" pitchFamily="34" charset="0"/>
              <a:ea typeface="隶书" pitchFamily="1" charset="-122"/>
              <a:sym typeface="Segoe UI Light" panose="020B0502040204020203" pitchFamily="2" charset="0"/>
            </a:endParaRPr>
          </a:p>
        </p:txBody>
      </p:sp>
      <p:sp>
        <p:nvSpPr>
          <p:cNvPr id="31748" name="棱台 18"/>
          <p:cNvSpPr/>
          <p:nvPr/>
        </p:nvSpPr>
        <p:spPr>
          <a:xfrm>
            <a:off x="2892425" y="1238250"/>
            <a:ext cx="7550150" cy="628650"/>
          </a:xfrm>
          <a:prstGeom prst="bevel">
            <a:avLst>
              <a:gd name="adj" fmla="val 12500"/>
            </a:avLst>
          </a:prstGeom>
          <a:solidFill>
            <a:srgbClr val="F8CBA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行政职务的称呼：李局长、张经理、宋主任、汪科长等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棱台 19"/>
          <p:cNvSpPr/>
          <p:nvPr/>
        </p:nvSpPr>
        <p:spPr>
          <a:xfrm>
            <a:off x="2881313" y="2205038"/>
            <a:ext cx="7561262" cy="677862"/>
          </a:xfrm>
          <a:prstGeom prst="bevel">
            <a:avLst>
              <a:gd name="adj" fmla="val 12500"/>
            </a:avLst>
          </a:prstGeom>
          <a:solidFill>
            <a:srgbClr val="F8CBA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en-US" sz="2000" b="1" dirty="0">
                <a:solidFill>
                  <a:srgbClr val="3B3E73"/>
                </a:solidFill>
                <a:latin typeface="Arial" panose="020B0604020202020204" pitchFamily="34" charset="0"/>
              </a:rPr>
              <a:t>          </a:t>
            </a:r>
            <a:r>
              <a:rPr lang="zh-CN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学位头衔、技术职称：博士、律师、教授、工程师、</a:t>
            </a:r>
            <a:endParaRPr lang="en-US" altLang="zh-CN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          会计师等含金量高的职称</a:t>
            </a:r>
            <a:endParaRPr lang="zh-CN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棱台 20"/>
          <p:cNvSpPr/>
          <p:nvPr/>
        </p:nvSpPr>
        <p:spPr>
          <a:xfrm>
            <a:off x="2849563" y="3233738"/>
            <a:ext cx="7583487" cy="468312"/>
          </a:xfrm>
          <a:prstGeom prst="bevel">
            <a:avLst>
              <a:gd name="adj" fmla="val 12500"/>
            </a:avLst>
          </a:prstGeom>
          <a:solidFill>
            <a:srgbClr val="F8CBA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en-US" sz="2400" b="1" dirty="0">
                <a:solidFill>
                  <a:srgbClr val="3B3E73"/>
                </a:solidFill>
                <a:latin typeface="Arial" panose="020B0604020202020204" pitchFamily="34" charset="0"/>
              </a:rPr>
              <a:t>           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行业称呼：警官、老师、医生、司机等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51" name="棱台 21"/>
          <p:cNvSpPr/>
          <p:nvPr/>
        </p:nvSpPr>
        <p:spPr>
          <a:xfrm>
            <a:off x="2873375" y="4252913"/>
            <a:ext cx="7693025" cy="474662"/>
          </a:xfrm>
          <a:prstGeom prst="bevel">
            <a:avLst>
              <a:gd name="adj" fmla="val 12500"/>
            </a:avLst>
          </a:prstGeom>
          <a:solidFill>
            <a:srgbClr val="F8CBA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en-US" sz="2400" b="1" dirty="0">
                <a:solidFill>
                  <a:srgbClr val="3B3E73"/>
                </a:solidFill>
                <a:latin typeface="Arial" panose="020B0604020202020204" pitchFamily="34" charset="0"/>
              </a:rPr>
              <a:t>         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 泛尊称：先生、女士、小姐、夫人等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棱台 22"/>
          <p:cNvSpPr/>
          <p:nvPr/>
        </p:nvSpPr>
        <p:spPr>
          <a:xfrm>
            <a:off x="2840038" y="5145088"/>
            <a:ext cx="7734300" cy="506412"/>
          </a:xfrm>
          <a:prstGeom prst="bevel">
            <a:avLst>
              <a:gd name="adj" fmla="val 12500"/>
            </a:avLst>
          </a:prstGeom>
          <a:solidFill>
            <a:srgbClr val="F8CBA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en-US" sz="2400" b="1" dirty="0">
                <a:solidFill>
                  <a:srgbClr val="3B3E73"/>
                </a:solidFill>
                <a:latin typeface="Arial" panose="020B0604020202020204" pitchFamily="34" charset="0"/>
              </a:rPr>
              <a:t>              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直呼姓名：一般限于同事、熟人间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椭圆 6"/>
          <p:cNvSpPr/>
          <p:nvPr/>
        </p:nvSpPr>
        <p:spPr>
          <a:xfrm>
            <a:off x="141288" y="2859088"/>
            <a:ext cx="1484312" cy="1057275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/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通用的称呼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4" name="右箭头 25"/>
          <p:cNvSpPr/>
          <p:nvPr/>
        </p:nvSpPr>
        <p:spPr>
          <a:xfrm>
            <a:off x="1717675" y="3346450"/>
            <a:ext cx="874713" cy="180975"/>
          </a:xfrm>
          <a:prstGeom prst="rightArrow">
            <a:avLst>
              <a:gd name="adj1" fmla="val 50000"/>
              <a:gd name="adj2" fmla="val 1197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6" name="流程图: 终止 31755"/>
          <p:cNvSpPr/>
          <p:nvPr/>
        </p:nvSpPr>
        <p:spPr>
          <a:xfrm>
            <a:off x="479425" y="323850"/>
            <a:ext cx="2038350" cy="354013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四、称呼礼仪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Box 1"/>
          <p:cNvSpPr/>
          <p:nvPr/>
        </p:nvSpPr>
        <p:spPr>
          <a:xfrm>
            <a:off x="692150" y="441325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595959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餐宴礼仪</a:t>
            </a:r>
            <a:endParaRPr lang="zh-CN" altLang="en-US" sz="2000" dirty="0">
              <a:solidFill>
                <a:srgbClr val="595959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32771" name="矩形 6"/>
          <p:cNvSpPr/>
          <p:nvPr/>
        </p:nvSpPr>
        <p:spPr>
          <a:xfrm>
            <a:off x="692150" y="98425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0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4.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赴宴礼仪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2772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6525" y="2373313"/>
            <a:ext cx="6469063" cy="363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矩形 2"/>
          <p:cNvSpPr/>
          <p:nvPr/>
        </p:nvSpPr>
        <p:spPr>
          <a:xfrm>
            <a:off x="3625850" y="1038225"/>
            <a:ext cx="7108825" cy="11715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35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赴宴前，应注意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仪表整洁，穿戴大方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，女士可稍作打扮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35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赴宴要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遵守约定时间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，抵达宴请地点时，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首先跟主人握手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、问候致意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35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对其他客人，无论相识与否，都要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笑脸相迎或点头致意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Box 1"/>
          <p:cNvSpPr/>
          <p:nvPr/>
        </p:nvSpPr>
        <p:spPr>
          <a:xfrm>
            <a:off x="692150" y="441325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595959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餐宴礼仪</a:t>
            </a:r>
            <a:endParaRPr lang="zh-CN" altLang="en-US" sz="2000" dirty="0">
              <a:solidFill>
                <a:srgbClr val="595959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33795" name="矩形 6"/>
          <p:cNvSpPr/>
          <p:nvPr/>
        </p:nvSpPr>
        <p:spPr>
          <a:xfrm>
            <a:off x="692150" y="98425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0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5.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用餐礼仪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796" name="矩形 2"/>
          <p:cNvSpPr/>
          <p:nvPr/>
        </p:nvSpPr>
        <p:spPr>
          <a:xfrm>
            <a:off x="692150" y="2187575"/>
            <a:ext cx="6456363" cy="38179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用餐文雅，吃的时候应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闭嘴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细嚼慢咽，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不要发出声音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鱼刺、骨头轻轻吐在自己面前的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小盘里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，不要吐在桌子上；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敬酒时，杯口要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低于对方杯口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。如无特殊人物在场，可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按序敬酒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，避免厚此薄彼；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嘴里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有食物时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不与人交谈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；剔牙时，请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用手掩口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别人给倒水时，不要干看着，要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扶着杯子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，以示礼貌；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给人递水递饭一定是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双手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递刀具给别人要记得递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刀柄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那一端；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宴会未结束，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不可随意离宴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，要等主人和主宾先离席；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3797" name="Picture 22" descr="酒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25" y="1355725"/>
            <a:ext cx="3494088" cy="461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圆角矩形 5"/>
          <p:cNvSpPr/>
          <p:nvPr/>
        </p:nvSpPr>
        <p:spPr>
          <a:xfrm>
            <a:off x="1612900" y="3759200"/>
            <a:ext cx="6070600" cy="850900"/>
          </a:xfrm>
          <a:prstGeom prst="roundRect">
            <a:avLst>
              <a:gd name="adj" fmla="val 9394"/>
            </a:avLst>
          </a:pr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TextBox 1"/>
          <p:cNvSpPr/>
          <p:nvPr/>
        </p:nvSpPr>
        <p:spPr>
          <a:xfrm>
            <a:off x="692150" y="441325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sz="2000" dirty="0">
              <a:solidFill>
                <a:schemeClr val="tx2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7172" name="矩形 2"/>
          <p:cNvSpPr/>
          <p:nvPr/>
        </p:nvSpPr>
        <p:spPr>
          <a:xfrm>
            <a:off x="692150" y="984250"/>
            <a:ext cx="46418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懂礼仪，充满自信，胸有成竹，处变不惊</a:t>
            </a:r>
            <a:endParaRPr lang="zh-CN" altLang="en-US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17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7563" y="1727200"/>
            <a:ext cx="3038475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矩形 36"/>
          <p:cNvSpPr/>
          <p:nvPr/>
        </p:nvSpPr>
        <p:spPr>
          <a:xfrm>
            <a:off x="1463675" y="2741613"/>
            <a:ext cx="6537325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客户之间的交往，活动的成功，一般人都猜测它来自于不群的智慧、非凡的手段或出众的口才，然而松下幸之助说：</a:t>
            </a:r>
            <a:endParaRPr lang="zh-CN" altLang="en-US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175" name="矩形 4"/>
          <p:cNvSpPr/>
          <p:nvPr/>
        </p:nvSpPr>
        <p:spPr>
          <a:xfrm>
            <a:off x="1982788" y="3830638"/>
            <a:ext cx="531336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错，它来自高妙的礼仪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7178" name="矩形 10"/>
          <p:cNvSpPr/>
          <p:nvPr/>
        </p:nvSpPr>
        <p:spPr>
          <a:xfrm>
            <a:off x="1349375" y="355600"/>
            <a:ext cx="3024188" cy="431800"/>
          </a:xfrm>
          <a:prstGeom prst="rect">
            <a:avLst/>
          </a:prstGeom>
          <a:solidFill>
            <a:srgbClr val="323034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为何要学礼仪</a:t>
            </a:r>
            <a:endParaRPr lang="zh-CN" altLang="en-US" b="1" dirty="0">
              <a:solidFill>
                <a:schemeClr val="bg1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7179" name="矩形 11"/>
          <p:cNvSpPr/>
          <p:nvPr/>
        </p:nvSpPr>
        <p:spPr>
          <a:xfrm>
            <a:off x="815975" y="355600"/>
            <a:ext cx="508000" cy="431800"/>
          </a:xfrm>
          <a:prstGeom prst="rect">
            <a:avLst/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65350"/>
            <a:ext cx="2806700" cy="421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圆角矩形 7"/>
          <p:cNvSpPr/>
          <p:nvPr/>
        </p:nvSpPr>
        <p:spPr>
          <a:xfrm>
            <a:off x="2214563" y="2446338"/>
            <a:ext cx="9544050" cy="935037"/>
          </a:xfrm>
          <a:prstGeom prst="roundRect">
            <a:avLst>
              <a:gd name="adj" fmla="val 8403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0" name="矩形 3"/>
          <p:cNvSpPr/>
          <p:nvPr/>
        </p:nvSpPr>
        <p:spPr>
          <a:xfrm>
            <a:off x="4381500" y="1524000"/>
            <a:ext cx="52101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良言一句三冬</a:t>
            </a:r>
            <a:r>
              <a:rPr lang="zh-CN" altLang="en-US" sz="36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暖</a:t>
            </a:r>
            <a:r>
              <a:rPr lang="zh-CN" altLang="en-US" sz="3200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恶语伤人六月</a:t>
            </a:r>
            <a:r>
              <a:rPr lang="zh-CN" altLang="en-US" sz="3600" b="1" dirty="0">
                <a:solidFill>
                  <a:srgbClr val="007BF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寒</a:t>
            </a:r>
            <a:endParaRPr lang="zh-CN" altLang="en-US" sz="3600" dirty="0">
              <a:solidFill>
                <a:srgbClr val="007BF6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1" name="矩形 5"/>
          <p:cNvSpPr/>
          <p:nvPr/>
        </p:nvSpPr>
        <p:spPr>
          <a:xfrm>
            <a:off x="2381250" y="2528888"/>
            <a:ext cx="9212263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请、您、您好、对不起、谢谢、再见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22" name="矩形 6"/>
          <p:cNvSpPr/>
          <p:nvPr/>
        </p:nvSpPr>
        <p:spPr>
          <a:xfrm>
            <a:off x="4278313" y="3406775"/>
            <a:ext cx="5418137" cy="1384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</a:t>
            </a:r>
            <a:r>
              <a:rPr lang="zh-CN" altLang="en-US" sz="28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字不离口、</a:t>
            </a: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谢</a:t>
            </a:r>
            <a:r>
              <a:rPr lang="zh-CN" altLang="en-US" sz="28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字随身走</a:t>
            </a:r>
            <a:endParaRPr lang="en-US" altLang="zh-CN" sz="2800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我们的每一天都要在爽朗的寒喧中开始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4" name="矩形 10"/>
          <p:cNvSpPr/>
          <p:nvPr/>
        </p:nvSpPr>
        <p:spPr>
          <a:xfrm>
            <a:off x="533400" y="547688"/>
            <a:ext cx="3024188" cy="431800"/>
          </a:xfrm>
          <a:prstGeom prst="rect">
            <a:avLst/>
          </a:prstGeom>
          <a:solidFill>
            <a:srgbClr val="323034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2" charset="0"/>
                <a:sym typeface="Calibri" panose="020F0502020204030204" pitchFamily="2" charset="0"/>
              </a:rPr>
              <a:t>语言礼仪</a:t>
            </a:r>
            <a:r>
              <a:rPr lang="zh-CN" altLang="en-US" sz="1600" dirty="0">
                <a:solidFill>
                  <a:schemeClr val="bg1"/>
                </a:solidFill>
                <a:latin typeface="Calibri" panose="020F0502020204030204" pitchFamily="2" charset="0"/>
                <a:cs typeface="Calibri" panose="020F0502020204030204" pitchFamily="2" charset="0"/>
                <a:sym typeface="Calibri" panose="020F0502020204030204" pitchFamily="2" charset="0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Calibri" panose="020F0502020204030204" pitchFamily="2" charset="0"/>
                <a:sym typeface="Calibri" panose="020F0502020204030204" pitchFamily="2" charset="0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2" charset="0"/>
                <a:sym typeface="Calibri" panose="020F0502020204030204" pitchFamily="2" charset="0"/>
              </a:rPr>
              <a:t>礼貌用语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  <p:sp>
        <p:nvSpPr>
          <p:cNvPr id="34825" name="矩形 11"/>
          <p:cNvSpPr/>
          <p:nvPr/>
        </p:nvSpPr>
        <p:spPr>
          <a:xfrm>
            <a:off x="0" y="547688"/>
            <a:ext cx="508000" cy="431800"/>
          </a:xfrm>
          <a:prstGeom prst="rect">
            <a:avLst/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Box 1"/>
          <p:cNvSpPr/>
          <p:nvPr/>
        </p:nvSpPr>
        <p:spPr>
          <a:xfrm>
            <a:off x="238125" y="954088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000" dirty="0">
                <a:solidFill>
                  <a:srgbClr val="595959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 </a:t>
            </a:r>
            <a:r>
              <a:rPr lang="zh-CN" altLang="en-US" sz="2000" dirty="0">
                <a:solidFill>
                  <a:srgbClr val="595959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语言沟通</a:t>
            </a:r>
            <a:endParaRPr lang="zh-CN" altLang="en-US" sz="2000" dirty="0">
              <a:solidFill>
                <a:srgbClr val="595959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35843" name="矩形 2"/>
          <p:cNvSpPr/>
          <p:nvPr/>
        </p:nvSpPr>
        <p:spPr>
          <a:xfrm>
            <a:off x="377825" y="142240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基本原则多赞美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5844" name="Picture 4" descr="C:\Users\user\Desktop\19211731_58839.jpg"/>
          <p:cNvPicPr>
            <a:picLocks noChangeAspect="1"/>
          </p:cNvPicPr>
          <p:nvPr/>
        </p:nvPicPr>
        <p:blipFill>
          <a:blip r:embed="rId1"/>
          <a:srcRect l="-800"/>
          <a:stretch>
            <a:fillRect/>
          </a:stretch>
        </p:blipFill>
        <p:spPr>
          <a:xfrm>
            <a:off x="5610225" y="107950"/>
            <a:ext cx="1716088" cy="1479550"/>
          </a:xfrm>
          <a:prstGeom prst="rect">
            <a:avLst/>
          </a:prstGeom>
          <a:blipFill rotWithShape="1">
            <a:blip r:embed="rId2"/>
            <a:srcRect l="-800"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845" name="圆角矩形 36"/>
          <p:cNvSpPr/>
          <p:nvPr/>
        </p:nvSpPr>
        <p:spPr>
          <a:xfrm>
            <a:off x="4937125" y="1711325"/>
            <a:ext cx="4216400" cy="933450"/>
          </a:xfrm>
          <a:prstGeom prst="roundRect">
            <a:avLst>
              <a:gd name="adj" fmla="val 5000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6" name="矩形 37"/>
          <p:cNvSpPr/>
          <p:nvPr/>
        </p:nvSpPr>
        <p:spPr>
          <a:xfrm>
            <a:off x="5003800" y="1830388"/>
            <a:ext cx="4171950" cy="8048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每个人的内心深处最深切的渴望是得到别人的赞美。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Times New Roman" panose="02020603050405020304" pitchFamily="2" charset="0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林肯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35847" name="直角三角形 38"/>
          <p:cNvSpPr/>
          <p:nvPr/>
        </p:nvSpPr>
        <p:spPr>
          <a:xfrm flipH="1">
            <a:off x="5351463" y="1627188"/>
            <a:ext cx="188912" cy="249237"/>
          </a:xfrm>
          <a:prstGeom prst="rtTriangle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5848" name="Picture 2" descr="C:\Documents and Settings\tdz\桌面\54886520201004230818263649810813528_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13" y="2528888"/>
            <a:ext cx="1717675" cy="17176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849" name="Picture 3" descr="C:\Documents and Settings\tdz\桌面\20110825484929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2928938"/>
            <a:ext cx="1717675" cy="171767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850" name="圆角矩形 41"/>
          <p:cNvSpPr/>
          <p:nvPr/>
        </p:nvSpPr>
        <p:spPr>
          <a:xfrm>
            <a:off x="295275" y="4476750"/>
            <a:ext cx="4940300" cy="911225"/>
          </a:xfrm>
          <a:prstGeom prst="roundRect">
            <a:avLst>
              <a:gd name="adj" fmla="val 5000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1" name="矩形 42"/>
          <p:cNvSpPr/>
          <p:nvPr/>
        </p:nvSpPr>
        <p:spPr>
          <a:xfrm>
            <a:off x="422275" y="4587875"/>
            <a:ext cx="4818063" cy="803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我可以凭着别人的赞赏愉快地生活两到三个月。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Times New Roman" panose="02020603050405020304" pitchFamily="2" charset="0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马克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Times New Roman" panose="02020603050405020304" pitchFamily="2" charset="0"/>
              </a:rPr>
              <a:t>•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吐温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2" name="等腰三角形 3"/>
          <p:cNvSpPr/>
          <p:nvPr/>
        </p:nvSpPr>
        <p:spPr>
          <a:xfrm>
            <a:off x="3086100" y="4329113"/>
            <a:ext cx="215900" cy="18415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3" name="矩形 4"/>
          <p:cNvSpPr/>
          <p:nvPr/>
        </p:nvSpPr>
        <p:spPr>
          <a:xfrm>
            <a:off x="5421313" y="3179763"/>
            <a:ext cx="1416050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赞美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4" name="圆角矩形 44"/>
          <p:cNvSpPr/>
          <p:nvPr/>
        </p:nvSpPr>
        <p:spPr>
          <a:xfrm>
            <a:off x="6826250" y="4841875"/>
            <a:ext cx="4418013" cy="1008063"/>
          </a:xfrm>
          <a:prstGeom prst="roundRect">
            <a:avLst>
              <a:gd name="adj" fmla="val 5000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5" name="矩形 45"/>
          <p:cNvSpPr/>
          <p:nvPr/>
        </p:nvSpPr>
        <p:spPr>
          <a:xfrm>
            <a:off x="6911975" y="4911725"/>
            <a:ext cx="4818063" cy="842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发现别人的优点，实际上就等于肯定自我，说明你谦虚好学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。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Times New Roman" panose="02020603050405020304" pitchFamily="2" charset="0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乔治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Times New Roman" panose="02020603050405020304" pitchFamily="2" charset="0"/>
              </a:rPr>
              <a:t>•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梅奥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35856" name="等腰三角形 46"/>
          <p:cNvSpPr/>
          <p:nvPr/>
        </p:nvSpPr>
        <p:spPr>
          <a:xfrm>
            <a:off x="9015413" y="4676775"/>
            <a:ext cx="214312" cy="18415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7" name="矩形 47"/>
          <p:cNvSpPr/>
          <p:nvPr/>
        </p:nvSpPr>
        <p:spPr>
          <a:xfrm>
            <a:off x="5999163" y="3471863"/>
            <a:ext cx="309562" cy="6397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58" name="矩形 10"/>
          <p:cNvSpPr/>
          <p:nvPr/>
        </p:nvSpPr>
        <p:spPr>
          <a:xfrm>
            <a:off x="954088" y="258763"/>
            <a:ext cx="3024187" cy="431800"/>
          </a:xfrm>
          <a:prstGeom prst="rect">
            <a:avLst/>
          </a:prstGeom>
          <a:solidFill>
            <a:srgbClr val="323034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2" charset="0"/>
                <a:sym typeface="Calibri" panose="020F0502020204030204" pitchFamily="2" charset="0"/>
              </a:rPr>
              <a:t>语言礼仪</a:t>
            </a:r>
            <a:r>
              <a:rPr lang="zh-CN" altLang="en-US" sz="1600" dirty="0">
                <a:solidFill>
                  <a:schemeClr val="bg1"/>
                </a:solidFill>
                <a:latin typeface="Calibri" panose="020F0502020204030204" pitchFamily="2" charset="0"/>
                <a:cs typeface="Calibri" panose="020F0502020204030204" pitchFamily="2" charset="0"/>
                <a:sym typeface="Calibri" panose="020F0502020204030204" pitchFamily="2" charset="0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Calibri" panose="020F0502020204030204" pitchFamily="2" charset="0"/>
                <a:sym typeface="Calibri" panose="020F0502020204030204" pitchFamily="2" charset="0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2" charset="0"/>
                <a:sym typeface="Calibri" panose="020F0502020204030204" pitchFamily="2" charset="0"/>
              </a:rPr>
              <a:t>赞美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  <p:sp>
        <p:nvSpPr>
          <p:cNvPr id="35859" name="矩形 11"/>
          <p:cNvSpPr/>
          <p:nvPr/>
        </p:nvSpPr>
        <p:spPr>
          <a:xfrm>
            <a:off x="412750" y="258763"/>
            <a:ext cx="508000" cy="431800"/>
          </a:xfrm>
          <a:prstGeom prst="rect">
            <a:avLst/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1.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接电话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6867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5413" y="496888"/>
            <a:ext cx="3816350" cy="566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矩形 11"/>
          <p:cNvSpPr/>
          <p:nvPr/>
        </p:nvSpPr>
        <p:spPr>
          <a:xfrm>
            <a:off x="692150" y="1901825"/>
            <a:ext cx="7683500" cy="3035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三声内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接听，因故未及时接听说抱歉；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应先问候，然后自报家门；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a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、接听外部电话时：“您好，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XX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公司！”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b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、接听内部电话时：“您好，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XX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部！”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不可以“喂，喂”或者“你是谁呀”像查户口似的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。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声音适中、愉快、亲切；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微笑接听电话，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你的微笑对方听得见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sp>
        <p:nvSpPr>
          <p:cNvPr id="36871" name="流程图: 终止 36870"/>
          <p:cNvSpPr/>
          <p:nvPr/>
        </p:nvSpPr>
        <p:spPr>
          <a:xfrm>
            <a:off x="561975" y="307975"/>
            <a:ext cx="2038350" cy="354013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五、电话礼仪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2.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代接电话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7891" name="矩形 11"/>
          <p:cNvSpPr/>
          <p:nvPr/>
        </p:nvSpPr>
        <p:spPr>
          <a:xfrm>
            <a:off x="692150" y="1901825"/>
            <a:ext cx="6000750" cy="16271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被呼叫同事不在座位上时，邻座同事可代为接听；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“请问您是找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××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吗？他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/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她临时有事走开了，需要我代为转达吗？”或“请您稍后再来电话好吗？”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切忌只说“不在”，应做好记录（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5W1H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）后转达；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pic>
        <p:nvPicPr>
          <p:cNvPr id="3789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9900" y="1511300"/>
            <a:ext cx="4762500" cy="3619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3" name="圆角矩形 6"/>
          <p:cNvSpPr/>
          <p:nvPr/>
        </p:nvSpPr>
        <p:spPr>
          <a:xfrm>
            <a:off x="692150" y="4014788"/>
            <a:ext cx="5861050" cy="1116012"/>
          </a:xfrm>
          <a:prstGeom prst="roundRect">
            <a:avLst>
              <a:gd name="adj" fmla="val 5000"/>
            </a:avLst>
          </a:prstGeom>
          <a:solidFill>
            <a:srgbClr val="FF00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4" name="矩形 7"/>
          <p:cNvSpPr/>
          <p:nvPr/>
        </p:nvSpPr>
        <p:spPr>
          <a:xfrm>
            <a:off x="819150" y="4127500"/>
            <a:ext cx="5594350" cy="892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永远不要对打来的电话说：“我不知道！”这是一种不负责任的、非常不职业化的表现。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圆角矩形 6"/>
          <p:cNvSpPr/>
          <p:nvPr/>
        </p:nvSpPr>
        <p:spPr>
          <a:xfrm>
            <a:off x="2524125" y="1800225"/>
            <a:ext cx="1597025" cy="873125"/>
          </a:xfrm>
          <a:prstGeom prst="roundRect">
            <a:avLst>
              <a:gd name="adj" fmla="val 6083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5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3.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拨打电话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8916" name="Picture 3" descr="E:\仝德志文件，勿删！\03-参考文档\！PPT图片及版面资源\06-PPT精选插图\04-图标\12A88677B1352C306D6B7E9CD0A7366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5488" y="1531938"/>
            <a:ext cx="1141412" cy="1141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矩形 5"/>
          <p:cNvSpPr/>
          <p:nvPr/>
        </p:nvSpPr>
        <p:spPr>
          <a:xfrm>
            <a:off x="4278313" y="1800225"/>
            <a:ext cx="7326312" cy="922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公务电话最好避开节假日、晚上、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21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00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至次日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00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、临近下班时间等时间段。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8" name="矩形 3"/>
          <p:cNvSpPr/>
          <p:nvPr/>
        </p:nvSpPr>
        <p:spPr>
          <a:xfrm>
            <a:off x="3136900" y="1946275"/>
            <a:ext cx="809625" cy="646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时间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9" name="圆角矩形 7"/>
          <p:cNvSpPr/>
          <p:nvPr/>
        </p:nvSpPr>
        <p:spPr>
          <a:xfrm>
            <a:off x="2524125" y="3209925"/>
            <a:ext cx="1597025" cy="874713"/>
          </a:xfrm>
          <a:prstGeom prst="roundRect">
            <a:avLst>
              <a:gd name="adj" fmla="val 6083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20" name="矩形 9"/>
          <p:cNvSpPr/>
          <p:nvPr/>
        </p:nvSpPr>
        <p:spPr>
          <a:xfrm>
            <a:off x="4278313" y="3209925"/>
            <a:ext cx="7326312" cy="923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私人电话不要在办公室打，要避开同事，打电话如果你要在公众空间的话实际上是一种噪音骚扰，非紧急事情尽量不要在公众场所打电话。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1" name="矩形 10"/>
          <p:cNvSpPr/>
          <p:nvPr/>
        </p:nvSpPr>
        <p:spPr>
          <a:xfrm>
            <a:off x="3136900" y="3355975"/>
            <a:ext cx="809625" cy="647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空间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8922" name="圆角矩形 11"/>
          <p:cNvSpPr/>
          <p:nvPr/>
        </p:nvSpPr>
        <p:spPr>
          <a:xfrm>
            <a:off x="2524125" y="4621213"/>
            <a:ext cx="1597025" cy="874712"/>
          </a:xfrm>
          <a:prstGeom prst="roundRect">
            <a:avLst>
              <a:gd name="adj" fmla="val 6083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23" name="矩形 13"/>
          <p:cNvSpPr/>
          <p:nvPr/>
        </p:nvSpPr>
        <p:spPr>
          <a:xfrm>
            <a:off x="4278313" y="4621213"/>
            <a:ext cx="7210425" cy="4587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无重要事情，牢记三分钟原则。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4" name="矩形 14"/>
          <p:cNvSpPr/>
          <p:nvPr/>
        </p:nvSpPr>
        <p:spPr>
          <a:xfrm>
            <a:off x="3136900" y="4767263"/>
            <a:ext cx="809625" cy="58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时长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25" name="Picture 4" descr="E:\仝德志文件，勿删！\03-参考文档\！PPT图片及版面资源\06-PPT精选插图\04-图标\home2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3159125"/>
            <a:ext cx="941388" cy="94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6" name="Picture 5" descr="E:\仝德志文件，勿删！\03-参考文档\！PPT图片及版面资源\06-PPT精选插图\04-图标\png-00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238" y="4668838"/>
            <a:ext cx="825500" cy="82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圆角矩形 6"/>
          <p:cNvSpPr/>
          <p:nvPr/>
        </p:nvSpPr>
        <p:spPr>
          <a:xfrm>
            <a:off x="2524125" y="1800225"/>
            <a:ext cx="1597025" cy="873125"/>
          </a:xfrm>
          <a:prstGeom prst="roundRect">
            <a:avLst>
              <a:gd name="adj" fmla="val 6083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39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3.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拨打电话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9940" name="矩形 3"/>
          <p:cNvSpPr/>
          <p:nvPr/>
        </p:nvSpPr>
        <p:spPr>
          <a:xfrm>
            <a:off x="3136900" y="1946275"/>
            <a:ext cx="809625" cy="58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内容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9941" name="Picture 2" descr="E:\仝德志文件，勿删！\03-参考文档\！PPT图片及版面资源\06-PPT精选插图\04-图标\Chat_Norm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1063" y="1782763"/>
            <a:ext cx="906462" cy="906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42" name="组合 8"/>
          <p:cNvGrpSpPr/>
          <p:nvPr/>
        </p:nvGrpSpPr>
        <p:grpSpPr>
          <a:xfrm>
            <a:off x="4973638" y="1530350"/>
            <a:ext cx="5457825" cy="4184650"/>
            <a:chOff x="0" y="0"/>
            <a:chExt cx="5457800" cy="4185829"/>
          </a:xfrm>
        </p:grpSpPr>
        <p:sp>
          <p:nvSpPr>
            <p:cNvPr id="39943" name="Rectangle 4"/>
            <p:cNvSpPr/>
            <p:nvPr/>
          </p:nvSpPr>
          <p:spPr>
            <a:xfrm>
              <a:off x="0" y="272616"/>
              <a:ext cx="5457800" cy="413418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您好！</a:t>
              </a:r>
              <a:r>
                <a:rPr lang="zh-CN" altLang="en-US" sz="2000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请问</a:t>
              </a: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您是</a:t>
              </a:r>
              <a:r>
                <a:rPr lang="en-US" altLang="zh-CN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××</a:t>
              </a: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吗？</a:t>
              </a:r>
              <a:endParaRPr lang="zh-CN" altLang="en-US" b="1" i="1" baseline="0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944" name="Rectangle 2"/>
            <p:cNvSpPr/>
            <p:nvPr/>
          </p:nvSpPr>
          <p:spPr>
            <a:xfrm>
              <a:off x="0" y="1072491"/>
              <a:ext cx="5457800" cy="413419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我是</a:t>
              </a:r>
              <a:r>
                <a:rPr lang="en-US" altLang="zh-CN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××</a:t>
              </a: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单位</a:t>
              </a:r>
              <a:r>
                <a:rPr lang="en-US" altLang="zh-CN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××</a:t>
              </a: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部门的</a:t>
              </a:r>
              <a:r>
                <a:rPr lang="en-US" altLang="zh-CN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×××</a:t>
              </a:r>
              <a:endParaRPr lang="zh-CN" altLang="en-US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945" name="Text Box 12"/>
            <p:cNvSpPr/>
            <p:nvPr/>
          </p:nvSpPr>
          <p:spPr>
            <a:xfrm>
              <a:off x="218692" y="1065084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46" name="Rectangle 2"/>
            <p:cNvSpPr/>
            <p:nvPr/>
          </p:nvSpPr>
          <p:spPr>
            <a:xfrm>
              <a:off x="0" y="1888891"/>
              <a:ext cx="5457800" cy="413419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打电话的主要目的是</a:t>
              </a:r>
              <a:r>
                <a:rPr lang="en-US" altLang="zh-CN" dirty="0">
                  <a:solidFill>
                    <a:srgbClr val="4D4D4D"/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……</a:t>
              </a:r>
              <a:endParaRPr lang="zh-CN" altLang="en-US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947" name="Text Box 12"/>
            <p:cNvSpPr/>
            <p:nvPr/>
          </p:nvSpPr>
          <p:spPr>
            <a:xfrm>
              <a:off x="218692" y="1881484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3</a:t>
              </a:r>
              <a:endParaRPr lang="en-US" altLang="zh-CN" sz="2400" b="1" i="1" baseline="0" dirty="0">
                <a:solidFill>
                  <a:srgbClr val="7D7D7D"/>
                </a:solidFill>
                <a:latin typeface="Impact" panose="020B0806030902050204" pitchFamily="2" charset="0"/>
                <a:ea typeface="微软雅黑" panose="020B0503020204020204" charset="-122"/>
                <a:sym typeface="Impact" panose="020B0806030902050204" pitchFamily="2" charset="0"/>
              </a:endParaRPr>
            </a:p>
          </p:txBody>
        </p:sp>
        <p:sp>
          <p:nvSpPr>
            <p:cNvPr id="39948" name="Rectangle 2"/>
            <p:cNvSpPr/>
            <p:nvPr/>
          </p:nvSpPr>
          <p:spPr>
            <a:xfrm>
              <a:off x="0" y="2686736"/>
              <a:ext cx="5457800" cy="413419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请问您现在说话可方便？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49" name="Text Box 12"/>
            <p:cNvSpPr/>
            <p:nvPr/>
          </p:nvSpPr>
          <p:spPr>
            <a:xfrm>
              <a:off x="218692" y="2679329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4</a:t>
              </a:r>
              <a:endParaRPr lang="en-US" altLang="zh-CN" sz="2400" b="1" i="1" baseline="0" dirty="0">
                <a:solidFill>
                  <a:srgbClr val="7D7D7D"/>
                </a:solidFill>
                <a:latin typeface="Impact" panose="020B0806030902050204" pitchFamily="2" charset="0"/>
                <a:ea typeface="微软雅黑" panose="020B0503020204020204" charset="-122"/>
                <a:sym typeface="Impact" panose="020B0806030902050204" pitchFamily="2" charset="0"/>
              </a:endParaRPr>
            </a:p>
          </p:txBody>
        </p:sp>
        <p:sp>
          <p:nvSpPr>
            <p:cNvPr id="39950" name="矩形 1"/>
            <p:cNvSpPr/>
            <p:nvPr/>
          </p:nvSpPr>
          <p:spPr>
            <a:xfrm>
              <a:off x="717454" y="0"/>
              <a:ext cx="1522591" cy="979622"/>
            </a:xfrm>
            <a:custGeom>
              <a:avLst/>
              <a:gdLst>
                <a:gd name="txL" fmla="*/ 0 w 2343150"/>
                <a:gd name="txT" fmla="*/ 0 h 1557337"/>
                <a:gd name="txR" fmla="*/ 2343150 w 2343150"/>
                <a:gd name="txB" fmla="*/ 1557337 h 1557337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 eaLnBrk="1" hangingPunct="1">
                <a:buNone/>
              </a:pPr>
              <a:r>
                <a:rPr lang="zh-CN" altLang="en-US" sz="2200" i="1" baseline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问候对方</a:t>
              </a:r>
              <a:endParaRPr lang="zh-CN" altLang="en-US" sz="2200" i="1" baseline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951" name="矩形 18"/>
            <p:cNvSpPr/>
            <p:nvPr/>
          </p:nvSpPr>
          <p:spPr>
            <a:xfrm>
              <a:off x="717454" y="801552"/>
              <a:ext cx="1522591" cy="979622"/>
            </a:xfrm>
            <a:custGeom>
              <a:avLst/>
              <a:gdLst>
                <a:gd name="txL" fmla="*/ 0 w 2343150"/>
                <a:gd name="txT" fmla="*/ 0 h 1557338"/>
                <a:gd name="txR" fmla="*/ 2343150 w 2343150"/>
                <a:gd name="txB" fmla="*/ 1557338 h 1557338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/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自报家门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52" name="矩形 20"/>
            <p:cNvSpPr/>
            <p:nvPr/>
          </p:nvSpPr>
          <p:spPr>
            <a:xfrm>
              <a:off x="717454" y="2404656"/>
              <a:ext cx="1522591" cy="979622"/>
            </a:xfrm>
            <a:custGeom>
              <a:avLst/>
              <a:gdLst>
                <a:gd name="txL" fmla="*/ 0 w 2343150"/>
                <a:gd name="txT" fmla="*/ 0 h 1557338"/>
                <a:gd name="txR" fmla="*/ 2343150 w 2343150"/>
                <a:gd name="txB" fmla="*/ 1557338 h 1557338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/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必备用语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53" name="Rectangle 2"/>
            <p:cNvSpPr/>
            <p:nvPr/>
          </p:nvSpPr>
          <p:spPr>
            <a:xfrm>
              <a:off x="0" y="3478824"/>
              <a:ext cx="5457800" cy="413419"/>
            </a:xfrm>
            <a:prstGeom prst="rect">
              <a:avLst/>
            </a:prstGeom>
            <a:solidFill>
              <a:srgbClr val="F2F2F2"/>
            </a:solidFill>
            <a:ln w="3175" cap="flat" cmpd="sng">
              <a:solidFill>
                <a:srgbClr val="D7D7D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4D4D4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打搅您了，非常感谢！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54" name="Text Box 12"/>
            <p:cNvSpPr/>
            <p:nvPr/>
          </p:nvSpPr>
          <p:spPr>
            <a:xfrm>
              <a:off x="218692" y="3471417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5</a:t>
              </a:r>
              <a:endParaRPr lang="en-US" altLang="zh-CN" sz="2400" b="1" i="1" baseline="0" dirty="0">
                <a:solidFill>
                  <a:srgbClr val="7D7D7D"/>
                </a:solidFill>
                <a:latin typeface="Impact" panose="020B0806030902050204" pitchFamily="2" charset="0"/>
                <a:ea typeface="微软雅黑" panose="020B0503020204020204" charset="-122"/>
                <a:sym typeface="Impact" panose="020B0806030902050204" pitchFamily="2" charset="0"/>
              </a:endParaRPr>
            </a:p>
          </p:txBody>
        </p:sp>
        <p:sp>
          <p:nvSpPr>
            <p:cNvPr id="39955" name="矩形 20"/>
            <p:cNvSpPr/>
            <p:nvPr/>
          </p:nvSpPr>
          <p:spPr>
            <a:xfrm>
              <a:off x="717454" y="3206207"/>
              <a:ext cx="1522591" cy="979622"/>
            </a:xfrm>
            <a:custGeom>
              <a:avLst/>
              <a:gdLst>
                <a:gd name="txL" fmla="*/ 0 w 2343150"/>
                <a:gd name="txT" fmla="*/ 0 h 1557338"/>
                <a:gd name="txR" fmla="*/ 2343150 w 2343150"/>
                <a:gd name="txB" fmla="*/ 1557338 h 1557338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/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告别用语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56" name="Text Box 12"/>
            <p:cNvSpPr/>
            <p:nvPr/>
          </p:nvSpPr>
          <p:spPr>
            <a:xfrm>
              <a:off x="235244" y="267780"/>
              <a:ext cx="48483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400" b="1" i="1" baseline="0" dirty="0">
                  <a:solidFill>
                    <a:srgbClr val="7D7D7D"/>
                  </a:solidFill>
                  <a:latin typeface="Impact" panose="020B0806030902050204" pitchFamily="2" charset="0"/>
                  <a:ea typeface="微软雅黑" panose="020B0503020204020204" charset="-122"/>
                  <a:sym typeface="Impact" panose="020B0806030902050204" pitchFamily="2" charset="0"/>
                </a:rPr>
                <a:t>1</a:t>
              </a:r>
              <a:endParaRPr lang="en-US" altLang="zh-CN" sz="2400" b="1" i="1" baseline="0" dirty="0">
                <a:solidFill>
                  <a:srgbClr val="7D7D7D"/>
                </a:solidFill>
                <a:latin typeface="Impact" panose="020B0806030902050204" pitchFamily="2" charset="0"/>
                <a:ea typeface="微软雅黑" panose="020B0503020204020204" charset="-122"/>
                <a:sym typeface="Impact" panose="020B0806030902050204" pitchFamily="2" charset="0"/>
              </a:endParaRPr>
            </a:p>
          </p:txBody>
        </p:sp>
        <p:sp>
          <p:nvSpPr>
            <p:cNvPr id="39957" name="矩形 18"/>
            <p:cNvSpPr/>
            <p:nvPr/>
          </p:nvSpPr>
          <p:spPr>
            <a:xfrm>
              <a:off x="717454" y="1603104"/>
              <a:ext cx="1522591" cy="979622"/>
            </a:xfrm>
            <a:custGeom>
              <a:avLst/>
              <a:gdLst>
                <a:gd name="txL" fmla="*/ 0 w 2343150"/>
                <a:gd name="txT" fmla="*/ 0 h 1557338"/>
                <a:gd name="txR" fmla="*/ 2343150 w 2343150"/>
                <a:gd name="txB" fmla="*/ 1557338 h 1557338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 vert="horz" lIns="0" rIns="0" anchor="ctr" anchorCtr="0"/>
            <a:p>
              <a:pPr algn="ctr"/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所为何事</a:t>
              </a:r>
              <a:endParaRPr lang="zh-CN" altLang="en-US" sz="2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4.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挂断电话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096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5950" y="1901825"/>
            <a:ext cx="4759325" cy="3175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4" name="矩形 27"/>
          <p:cNvSpPr/>
          <p:nvPr/>
        </p:nvSpPr>
        <p:spPr>
          <a:xfrm>
            <a:off x="692150" y="1901825"/>
            <a:ext cx="6000750" cy="2727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如果自己有事不宜长谈，需要中止通话时，应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说明原因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，告之对方：“一有空，我马上打电话给您”；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中止电话时应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恭候对方先挂电话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，不宜“越位”抢先；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一般下级要等上级先挂电话，晚辈要等长辈先挂电话，被叫等主叫先挂电话，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不可只管自己讲完就挂断电话；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被骚扰的电话，可以先挂，比如卖商铺，装修房子，投资黄金，各种广告等。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1450" y="1495425"/>
            <a:ext cx="6821488" cy="454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Line 15"/>
          <p:cNvSpPr/>
          <p:nvPr/>
        </p:nvSpPr>
        <p:spPr>
          <a:xfrm>
            <a:off x="9351963" y="2903538"/>
            <a:ext cx="1587" cy="430212"/>
          </a:xfrm>
          <a:prstGeom prst="line">
            <a:avLst/>
          </a:prstGeom>
          <a:ln w="19050" cap="rnd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988" name="组合 3"/>
          <p:cNvGrpSpPr/>
          <p:nvPr/>
        </p:nvGrpSpPr>
        <p:grpSpPr>
          <a:xfrm>
            <a:off x="8462963" y="1495425"/>
            <a:ext cx="3359150" cy="2133600"/>
            <a:chOff x="0" y="0"/>
            <a:chExt cx="3359143" cy="2132698"/>
          </a:xfrm>
        </p:grpSpPr>
        <p:sp>
          <p:nvSpPr>
            <p:cNvPr id="41989" name="Rectangle 38"/>
            <p:cNvSpPr/>
            <p:nvPr/>
          </p:nvSpPr>
          <p:spPr>
            <a:xfrm>
              <a:off x="0" y="431681"/>
              <a:ext cx="3359142" cy="1701017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990" name="Rectangle 39"/>
            <p:cNvSpPr/>
            <p:nvPr/>
          </p:nvSpPr>
          <p:spPr>
            <a:xfrm>
              <a:off x="1" y="0"/>
              <a:ext cx="3359142" cy="431681"/>
            </a:xfrm>
            <a:prstGeom prst="rect">
              <a:avLst/>
            </a:prstGeom>
            <a:gradFill rotWithShape="1">
              <a:gsLst>
                <a:gs pos="0">
                  <a:srgbClr val="FF6600">
                    <a:alpha val="100000"/>
                  </a:srgbClr>
                </a:gs>
                <a:gs pos="100000">
                  <a:srgbClr val="FF9900">
                    <a:alpha val="100000"/>
                  </a:srgbClr>
                </a:gs>
              </a:gsLst>
              <a:lin ang="18900000" scaled="1"/>
              <a:tileRect/>
            </a:gradFill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将“卑者”先介绍给“尊者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991" name="Text Box 53"/>
            <p:cNvSpPr/>
            <p:nvPr/>
          </p:nvSpPr>
          <p:spPr>
            <a:xfrm>
              <a:off x="180004" y="516973"/>
              <a:ext cx="2999134" cy="14816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应先把下级介绍给上级；</a:t>
              </a:r>
              <a:endParaRPr lang="zh-CN" altLang="en-US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应先把晚辈介绍给长辈；</a:t>
              </a:r>
              <a:endParaRPr lang="zh-CN" altLang="en-US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应先把男士介绍给女士；</a:t>
              </a:r>
              <a:endParaRPr lang="zh-CN" altLang="en-US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应先把主人介绍给客人；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1992" name="组合 26"/>
          <p:cNvGrpSpPr/>
          <p:nvPr/>
        </p:nvGrpSpPr>
        <p:grpSpPr>
          <a:xfrm>
            <a:off x="8462963" y="3897313"/>
            <a:ext cx="3359150" cy="2133600"/>
            <a:chOff x="0" y="0"/>
            <a:chExt cx="3359143" cy="2132698"/>
          </a:xfrm>
        </p:grpSpPr>
        <p:sp>
          <p:nvSpPr>
            <p:cNvPr id="41993" name="Rectangle 38"/>
            <p:cNvSpPr/>
            <p:nvPr/>
          </p:nvSpPr>
          <p:spPr>
            <a:xfrm>
              <a:off x="0" y="431681"/>
              <a:ext cx="3359142" cy="1701017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994" name="Rectangle 39"/>
            <p:cNvSpPr/>
            <p:nvPr/>
          </p:nvSpPr>
          <p:spPr>
            <a:xfrm>
              <a:off x="1" y="0"/>
              <a:ext cx="3359142" cy="431681"/>
            </a:xfrm>
            <a:prstGeom prst="rect">
              <a:avLst/>
            </a:prstGeom>
            <a:gradFill rotWithShape="1">
              <a:gsLst>
                <a:gs pos="0">
                  <a:srgbClr val="FF6600">
                    <a:alpha val="100000"/>
                  </a:srgbClr>
                </a:gs>
                <a:gs pos="100000">
                  <a:srgbClr val="FF9900">
                    <a:alpha val="100000"/>
                  </a:srgbClr>
                </a:gs>
              </a:gsLst>
              <a:lin ang="18900000" scaled="1"/>
              <a:tileRect/>
            </a:gradFill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当被介绍时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995" name="Text Box 53"/>
            <p:cNvSpPr/>
            <p:nvPr/>
          </p:nvSpPr>
          <p:spPr>
            <a:xfrm>
              <a:off x="180004" y="516973"/>
              <a:ext cx="2999134" cy="14816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表现出结识对方的热情，起立或欠身致意；</a:t>
              </a:r>
              <a:endParaRPr lang="zh-CN" altLang="en-US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双目应该注视对方；</a:t>
              </a:r>
              <a:endParaRPr lang="zh-CN" altLang="en-US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285750" indent="-285750">
                <a:lnSpc>
                  <a:spcPct val="128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介绍完毕，握手问好。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1998" name="流程图: 终止 41997"/>
          <p:cNvSpPr/>
          <p:nvPr/>
        </p:nvSpPr>
        <p:spPr>
          <a:xfrm>
            <a:off x="1073150" y="473075"/>
            <a:ext cx="2038350" cy="354013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六、介绍礼仪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3" descr="C:\Documents and Settings\tdz\桌面\xpic353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9438" y="3629025"/>
            <a:ext cx="3622675" cy="240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6"/>
          <p:cNvPicPr>
            <a:picLocks noChangeAspect="1"/>
          </p:cNvPicPr>
          <p:nvPr/>
        </p:nvPicPr>
        <p:blipFill>
          <a:blip r:embed="rId2"/>
          <a:srcRect t="-514"/>
          <a:stretch>
            <a:fillRect/>
          </a:stretch>
        </p:blipFill>
        <p:spPr>
          <a:xfrm>
            <a:off x="8207375" y="1171575"/>
            <a:ext cx="3622675" cy="2408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矩形 15"/>
          <p:cNvSpPr/>
          <p:nvPr/>
        </p:nvSpPr>
        <p:spPr>
          <a:xfrm>
            <a:off x="833438" y="2582863"/>
            <a:ext cx="7080250" cy="25923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尊者为先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：上级在先、长者在先、女性在先。 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客人到来之时应该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主人先伸手，表示欢迎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客人走的时候一般是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客人先伸手，表示愿意继续交往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不能伸出左手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与人相握。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与女士握手，只能轻握手指，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忌双手满握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男士在握手前先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脱下手套，摘下帽子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。女士可以例外。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5" name="流程图: 终止 43014"/>
          <p:cNvSpPr/>
          <p:nvPr/>
        </p:nvSpPr>
        <p:spPr>
          <a:xfrm>
            <a:off x="866775" y="736600"/>
            <a:ext cx="2038350" cy="355600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七、握手礼仪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矩形 15"/>
          <p:cNvSpPr/>
          <p:nvPr/>
        </p:nvSpPr>
        <p:spPr>
          <a:xfrm>
            <a:off x="377825" y="2343150"/>
            <a:ext cx="7080250" cy="3016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名片的递交顺序：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由尊而卑，由近而远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递出：文字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向着对方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双手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拿出。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接受：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双手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去接，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马上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要看，如有疑惑，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马上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询问。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同时交换名片时，可以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右手递名片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左手接名片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名片的收存：衬衣口袋或西装内侧口袋，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不要放在裤袋里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名片不宜涂改（如手机换号）。 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不提供两个以上头衔，如头衔的确较多，分开印。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4035" name="图片 440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7850" y="1462088"/>
            <a:ext cx="5032375" cy="455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8" name="流程图: 终止 44037"/>
          <p:cNvSpPr/>
          <p:nvPr/>
        </p:nvSpPr>
        <p:spPr>
          <a:xfrm>
            <a:off x="527050" y="563563"/>
            <a:ext cx="2038350" cy="354012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八、名片礼仪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TextBox 1"/>
          <p:cNvSpPr/>
          <p:nvPr/>
        </p:nvSpPr>
        <p:spPr>
          <a:xfrm>
            <a:off x="692150" y="441325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sz="2000" dirty="0">
              <a:solidFill>
                <a:srgbClr val="595959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8196" name="矩形 10"/>
          <p:cNvSpPr/>
          <p:nvPr/>
        </p:nvSpPr>
        <p:spPr>
          <a:xfrm>
            <a:off x="2032000" y="1974850"/>
            <a:ext cx="7051675" cy="3705225"/>
          </a:xfrm>
          <a:prstGeom prst="rect">
            <a:avLst/>
          </a:pr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 anchor="ctr" anchorCtr="0"/>
          <a:p>
            <a:pPr algn="ctr" eaLnBrk="1" hangingPunct="1">
              <a:buNone/>
            </a:pPr>
            <a:endParaRPr b="1" i="1" baseline="0">
              <a:solidFill>
                <a:srgbClr val="FF6600"/>
              </a:solidFill>
              <a:latin typeface="Verdana" panose="020B060403050404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197" name="圆角矩形 37"/>
          <p:cNvSpPr/>
          <p:nvPr/>
        </p:nvSpPr>
        <p:spPr>
          <a:xfrm>
            <a:off x="9032875" y="1943100"/>
            <a:ext cx="574675" cy="3787775"/>
          </a:xfrm>
          <a:custGeom>
            <a:avLst/>
            <a:gdLst>
              <a:gd name="txL" fmla="*/ 0 w 576064"/>
              <a:gd name="txT" fmla="*/ 0 h 4445097"/>
              <a:gd name="txR" fmla="*/ 576064 w 576064"/>
              <a:gd name="txB" fmla="*/ 4445097 h 4445097"/>
            </a:gdLst>
            <a:ahLst/>
            <a:cxnLst>
              <a:cxn ang="0">
                <a:pos x="0" y="59128"/>
              </a:cxn>
              <a:cxn ang="0">
                <a:pos x="211639" y="4652"/>
              </a:cxn>
              <a:cxn ang="0">
                <a:pos x="576064" y="59128"/>
              </a:cxn>
              <a:cxn ang="0">
                <a:pos x="576064" y="4398796"/>
              </a:cxn>
              <a:cxn ang="0">
                <a:pos x="206877" y="4443747"/>
              </a:cxn>
              <a:cxn ang="0">
                <a:pos x="0" y="4398796"/>
              </a:cxn>
              <a:cxn ang="0">
                <a:pos x="0" y="59128"/>
              </a:cxn>
            </a:cxnLst>
            <a:rect l="txL" t="txT" r="txR" b="txB"/>
            <a:pathLst>
              <a:path w="576064" h="4445097">
                <a:moveTo>
                  <a:pt x="0" y="59128"/>
                </a:moveTo>
                <a:cubicBezTo>
                  <a:pt x="0" y="31672"/>
                  <a:pt x="184183" y="4652"/>
                  <a:pt x="211639" y="4652"/>
                </a:cubicBezTo>
                <a:cubicBezTo>
                  <a:pt x="406139" y="-4177"/>
                  <a:pt x="438312" y="-7118"/>
                  <a:pt x="576064" y="59128"/>
                </a:cubicBezTo>
                <a:lnTo>
                  <a:pt x="576064" y="4398796"/>
                </a:lnTo>
                <a:cubicBezTo>
                  <a:pt x="419212" y="4457260"/>
                  <a:pt x="302888" y="4443747"/>
                  <a:pt x="206877" y="4443747"/>
                </a:cubicBezTo>
                <a:cubicBezTo>
                  <a:pt x="179421" y="4443747"/>
                  <a:pt x="0" y="4426252"/>
                  <a:pt x="0" y="4398796"/>
                </a:cubicBezTo>
                <a:lnTo>
                  <a:pt x="0" y="59128"/>
                </a:lnTo>
                <a:close/>
              </a:path>
            </a:pathLst>
          </a:custGeom>
          <a:gradFill rotWithShape="1">
            <a:gsLst>
              <a:gs pos="0">
                <a:srgbClr val="BFBFBF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algn="ctr" eaLnBrk="1" hangingPunct="1">
              <a:buNone/>
            </a:pPr>
            <a:endParaRPr b="1" i="1" baseline="0">
              <a:solidFill>
                <a:srgbClr val="FFFFFF"/>
              </a:solidFill>
              <a:latin typeface="Verdana" panose="020B060403050404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198" name="矩形 2"/>
          <p:cNvSpPr/>
          <p:nvPr/>
        </p:nvSpPr>
        <p:spPr>
          <a:xfrm>
            <a:off x="692150" y="98425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8199" name="Picture 3" descr="D:\Teliss_Tong\Copy\定期备份\工作备份\！PPT图片及版面资源\06-PPT精选插图\04-图标\BE2B91485291AEB7B04B1F1F2B4A263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9988" y="2163763"/>
            <a:ext cx="636587" cy="636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矩形 10"/>
          <p:cNvSpPr/>
          <p:nvPr/>
        </p:nvSpPr>
        <p:spPr>
          <a:xfrm>
            <a:off x="1849438" y="654050"/>
            <a:ext cx="3024187" cy="431800"/>
          </a:xfrm>
          <a:prstGeom prst="rect">
            <a:avLst/>
          </a:prstGeom>
          <a:solidFill>
            <a:srgbClr val="323034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礼仪的作用 1</a:t>
            </a:r>
            <a:endParaRPr lang="zh-CN" altLang="en-US" b="1" dirty="0">
              <a:solidFill>
                <a:schemeClr val="bg1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8201" name="矩形 11"/>
          <p:cNvSpPr/>
          <p:nvPr/>
        </p:nvSpPr>
        <p:spPr>
          <a:xfrm>
            <a:off x="1339850" y="654050"/>
            <a:ext cx="508000" cy="431800"/>
          </a:xfrm>
          <a:prstGeom prst="rect">
            <a:avLst/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3073400" y="2401888"/>
            <a:ext cx="4195763" cy="6397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  </a:t>
            </a:r>
            <a:r>
              <a:rPr lang="zh-CN" altLang="en-US" b="1" dirty="0">
                <a:solidFill>
                  <a:srgbClr val="FF6600"/>
                </a:solidFill>
                <a:latin typeface="Arial" panose="020B0604020202020204" pitchFamily="34" charset="0"/>
              </a:rPr>
              <a:t>基本目的：塑造个人和企业的良好形象</a:t>
            </a:r>
            <a:endParaRPr lang="zh-CN" altLang="en-US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3" name="文本框 8202"/>
          <p:cNvSpPr txBox="1"/>
          <p:nvPr/>
        </p:nvSpPr>
        <p:spPr>
          <a:xfrm>
            <a:off x="2733675" y="2992438"/>
            <a:ext cx="5626100" cy="609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       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个人形象对商务人员十分重要，它体现着每个人的精神风貌与工作态度。</a:t>
            </a: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文本框 8203"/>
          <p:cNvSpPr txBox="1"/>
          <p:nvPr/>
        </p:nvSpPr>
        <p:spPr>
          <a:xfrm>
            <a:off x="2628900" y="3702050"/>
            <a:ext cx="58547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         </a:t>
            </a: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企业中的商务人员，在与他人接触时，其得体的言行举止都在产生着塑造企业形象的作用。商务人员是企业的代表，其良好的个人形象也代表着企业的形象，会给企业带来有形和无形的财富</a:t>
            </a: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205" name="直接连接符 8204"/>
          <p:cNvSpPr/>
          <p:nvPr/>
        </p:nvSpPr>
        <p:spPr>
          <a:xfrm>
            <a:off x="2798763" y="3305175"/>
            <a:ext cx="5437187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6" name="直接连接符 8205"/>
          <p:cNvSpPr/>
          <p:nvPr/>
        </p:nvSpPr>
        <p:spPr>
          <a:xfrm>
            <a:off x="2794000" y="3605213"/>
            <a:ext cx="5437188" cy="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207" name="直接连接符 8206"/>
          <p:cNvSpPr/>
          <p:nvPr/>
        </p:nvSpPr>
        <p:spPr>
          <a:xfrm flipV="1">
            <a:off x="2727325" y="3983038"/>
            <a:ext cx="5557838" cy="3175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208" name="直接连接符 8207"/>
          <p:cNvSpPr/>
          <p:nvPr/>
        </p:nvSpPr>
        <p:spPr>
          <a:xfrm flipV="1">
            <a:off x="2730500" y="4243388"/>
            <a:ext cx="5557838" cy="3175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9" name="直接连接符 8208"/>
          <p:cNvSpPr/>
          <p:nvPr/>
        </p:nvSpPr>
        <p:spPr>
          <a:xfrm flipV="1">
            <a:off x="2763838" y="4489450"/>
            <a:ext cx="5557837" cy="3175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0" name="直接连接符 8209"/>
          <p:cNvSpPr/>
          <p:nvPr/>
        </p:nvSpPr>
        <p:spPr>
          <a:xfrm flipV="1">
            <a:off x="2722563" y="4738688"/>
            <a:ext cx="5557837" cy="3175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/>
      <p:bldP spid="8197" grpId="0" bldLvl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矩形 9"/>
          <p:cNvSpPr/>
          <p:nvPr/>
        </p:nvSpPr>
        <p:spPr>
          <a:xfrm>
            <a:off x="692150" y="2679700"/>
            <a:ext cx="6083300" cy="3443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简单而又能概况内容的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标题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得体的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称呼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（如多人，则是大家，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ALL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开头、结尾最好要有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问候语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简明扼要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，但也文字不要太少；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正确使用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主送，抄送，密送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超过三个附件，请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打包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结尾有简单明了的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签名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回复，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及时回复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059" name="矩形 11"/>
          <p:cNvSpPr/>
          <p:nvPr/>
        </p:nvSpPr>
        <p:spPr>
          <a:xfrm>
            <a:off x="692150" y="1273175"/>
            <a:ext cx="10571163" cy="922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5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邮件的行文是否有礼有节，措辞是否恰当、礼貌，在很大程度上显示了一位</a:t>
            </a:r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职场人士的专业素养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，也一定程度地反应了其所在</a:t>
            </a:r>
            <a:r>
              <a:rPr lang="zh-CN" altLang="en-US" sz="20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公司的专业形象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5060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9375" y="3182938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3" name="流程图: 终止 45062"/>
          <p:cNvSpPr/>
          <p:nvPr/>
        </p:nvSpPr>
        <p:spPr>
          <a:xfrm>
            <a:off x="776288" y="563563"/>
            <a:ext cx="2038350" cy="354012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九、邮件礼仪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矩形 5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1.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同行礼仪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608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5588" y="1800225"/>
            <a:ext cx="6396037" cy="3946525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6084" name="矩形 7"/>
          <p:cNvSpPr/>
          <p:nvPr/>
        </p:nvSpPr>
        <p:spPr>
          <a:xfrm>
            <a:off x="560388" y="2470150"/>
            <a:ext cx="4460875" cy="25415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二人同行：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右为尊，安全为尊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三人同行时：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中为尊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四人同行时：分两排，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前排为尊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 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引路时，在客人的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左前方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至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步，并与客人保持步伐一致。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引路手势如右图。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6087" name="流程图: 终止 46086"/>
          <p:cNvSpPr/>
          <p:nvPr/>
        </p:nvSpPr>
        <p:spPr>
          <a:xfrm>
            <a:off x="536575" y="455613"/>
            <a:ext cx="2262188" cy="355600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十、接待、位次礼仪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矩形 5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2.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电梯、楼梯礼仪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7107" name="矩形 7"/>
          <p:cNvSpPr/>
          <p:nvPr/>
        </p:nvSpPr>
        <p:spPr>
          <a:xfrm>
            <a:off x="692150" y="2733675"/>
            <a:ext cx="6761163" cy="3289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上楼梯时，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尊者先上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；下楼梯时，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卑者先下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男女同行上楼梯，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男士在前女士在后，或左侧同行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升降电梯没有其他人的情况下，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在尊者之前进入电梯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，按住开的按钮，此时请尊者再进入电梯。如到出电梯时，按住开的按钮，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请尊者先出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（体现服务原则）。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电梯内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有人时，无论上下都应尊者优先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（体现优先原则）。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升降电梯愈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靠内侧是愈尊贵的位置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。进入电梯后，如有他人，可主动询问去几楼，并帮忙按下。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7108" name="Picture 3" descr="C:\Documents and Settings\tdz\桌面\未标题-1 拷贝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1487488"/>
            <a:ext cx="3529013" cy="453548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1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5925" y="4381500"/>
            <a:ext cx="454025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直接连接符 19"/>
          <p:cNvSpPr/>
          <p:nvPr/>
        </p:nvSpPr>
        <p:spPr>
          <a:xfrm>
            <a:off x="0" y="2286000"/>
            <a:ext cx="9515475" cy="0"/>
          </a:xfrm>
          <a:prstGeom prst="line">
            <a:avLst/>
          </a:prstGeom>
          <a:ln w="6350" cap="flat" cmpd="sng">
            <a:solidFill>
              <a:srgbClr val="25738B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8133" name="TextBox 17"/>
          <p:cNvSpPr txBox="1"/>
          <p:nvPr/>
        </p:nvSpPr>
        <p:spPr>
          <a:xfrm>
            <a:off x="490538" y="925513"/>
            <a:ext cx="5897562" cy="9445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FF6600"/>
                </a:solidFill>
                <a:latin typeface="Arial" panose="020B0604020202020204" pitchFamily="34" charset="0"/>
              </a:rPr>
              <a:t>在接待室中</a:t>
            </a:r>
            <a:endParaRPr lang="zh-CN" altLang="en-US" sz="20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原则上，长沙发为客用席，带有扶手的椅子为公司内用席</a:t>
            </a:r>
            <a:endParaRPr lang="en-US" altLang="zh-CN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离入口较远的地方为上座，但三人时以中间为大位</a:t>
            </a:r>
            <a:endParaRPr lang="zh-CN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8134" name="TextBox 20"/>
          <p:cNvSpPr txBox="1"/>
          <p:nvPr/>
        </p:nvSpPr>
        <p:spPr>
          <a:xfrm>
            <a:off x="2262188" y="2622550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客人席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35" name="表格 48134"/>
          <p:cNvGraphicFramePr/>
          <p:nvPr/>
        </p:nvGraphicFramePr>
        <p:xfrm>
          <a:off x="2622550" y="3224213"/>
          <a:ext cx="2840038" cy="1006475"/>
        </p:xfrm>
        <a:graphic>
          <a:graphicData uri="http://schemas.openxmlformats.org/drawingml/2006/table">
            <a:tbl>
              <a:tblPr/>
              <a:tblGrid>
                <a:gridCol w="946150"/>
                <a:gridCol w="947738"/>
                <a:gridCol w="946150"/>
              </a:tblGrid>
              <a:tr h="1006475">
                <a:tc>
                  <a:txBody>
                    <a:bodyPr wrap="square"/>
                    <a:lstStyle>
                      <a:lvl1pPr marL="228600" lvl="0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1pPr>
                      <a:lvl2pPr marL="685800" lvl="1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6000" b="1" dirty="0">
                          <a:solidFill>
                            <a:srgbClr val="FFFFFF"/>
                          </a:solidFill>
                          <a:latin typeface="Calibri" panose="020F0502020204030204" pitchFamily="2" charset="0"/>
                        </a:rPr>
                        <a:t>  3</a:t>
                      </a:r>
                      <a:endParaRPr lang="en-US" altLang="zh-CN" sz="6000" b="1" dirty="0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1pPr>
                      <a:lvl2pPr marL="685800" lvl="1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6000" b="1" dirty="0">
                          <a:solidFill>
                            <a:srgbClr val="FFFFFF"/>
                          </a:solidFill>
                          <a:latin typeface="Calibri" panose="020F0502020204030204" pitchFamily="2" charset="0"/>
                        </a:rPr>
                        <a:t>  1</a:t>
                      </a:r>
                      <a:endParaRPr lang="en-US" altLang="zh-CN" sz="6000" b="1" dirty="0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1pPr>
                      <a:lvl2pPr marL="685800" lvl="1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6000" b="1" dirty="0">
                          <a:solidFill>
                            <a:srgbClr val="FFFFFF"/>
                          </a:solidFill>
                          <a:latin typeface="Calibri" panose="020F0502020204030204" pitchFamily="2" charset="0"/>
                        </a:rPr>
                        <a:t>  2</a:t>
                      </a:r>
                      <a:endParaRPr lang="en-US" altLang="zh-CN" sz="6000" b="1" dirty="0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145" name="表格 48144"/>
          <p:cNvGraphicFramePr/>
          <p:nvPr/>
        </p:nvGraphicFramePr>
        <p:xfrm>
          <a:off x="2970213" y="4449763"/>
          <a:ext cx="1746250" cy="701675"/>
        </p:xfrm>
        <a:graphic>
          <a:graphicData uri="http://schemas.openxmlformats.org/drawingml/2006/table">
            <a:tbl>
              <a:tblPr/>
              <a:tblGrid>
                <a:gridCol w="1746250"/>
              </a:tblGrid>
              <a:tr h="701675">
                <a:tc>
                  <a:txBody>
                    <a:bodyPr wrap="square"/>
                    <a:lstStyle>
                      <a:lvl1pPr marL="228600" lvl="0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1pPr>
                      <a:lvl2pPr marL="685800" lvl="1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4000" b="1">
                          <a:solidFill>
                            <a:srgbClr val="FFFFFF"/>
                          </a:solidFill>
                          <a:latin typeface="Calibri" panose="020F0502020204030204" pitchFamily="2" charset="0"/>
                        </a:rPr>
                        <a:t>   </a:t>
                      </a:r>
                      <a:r>
                        <a:rPr lang="zh-CN" altLang="en-US" sz="4000" b="1">
                          <a:solidFill>
                            <a:srgbClr val="FFFFFF"/>
                          </a:solidFill>
                          <a:latin typeface="Calibri" panose="020F0502020204030204" pitchFamily="2" charset="0"/>
                        </a:rPr>
                        <a:t>桌子</a:t>
                      </a:r>
                      <a:endParaRPr lang="zh-CN" altLang="en-US" sz="4000" b="1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151" name="表格 48150"/>
          <p:cNvGraphicFramePr/>
          <p:nvPr/>
        </p:nvGraphicFramePr>
        <p:xfrm>
          <a:off x="2743200" y="5149850"/>
          <a:ext cx="2333625" cy="914400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</a:tblGrid>
              <a:tr h="914400">
                <a:tc>
                  <a:txBody>
                    <a:bodyPr wrap="square"/>
                    <a:lstStyle>
                      <a:lvl1pPr marL="228600" lvl="0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1pPr>
                      <a:lvl2pPr marL="685800" lvl="1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5400" b="1" dirty="0">
                          <a:solidFill>
                            <a:srgbClr val="FFFFFF"/>
                          </a:solidFill>
                          <a:latin typeface="Calibri" panose="020F0502020204030204" pitchFamily="2" charset="0"/>
                        </a:rPr>
                        <a:t>  4</a:t>
                      </a:r>
                      <a:endParaRPr lang="en-US" altLang="zh-CN" sz="5400" b="1" dirty="0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1pPr>
                      <a:lvl2pPr marL="685800" lvl="1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5400" b="1" dirty="0">
                          <a:solidFill>
                            <a:srgbClr val="FFFFFF"/>
                          </a:solidFill>
                          <a:latin typeface="Calibri" panose="020F0502020204030204" pitchFamily="2" charset="0"/>
                        </a:rPr>
                        <a:t>  5</a:t>
                      </a:r>
                      <a:endParaRPr lang="en-US" altLang="zh-CN" sz="5400" b="1" dirty="0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48159" name="直接连接符 26"/>
          <p:cNvCxnSpPr/>
          <p:nvPr/>
        </p:nvCxnSpPr>
        <p:spPr>
          <a:xfrm>
            <a:off x="2214563" y="2406650"/>
            <a:ext cx="0" cy="38496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8160" name="直接连接符 27"/>
          <p:cNvCxnSpPr/>
          <p:nvPr/>
        </p:nvCxnSpPr>
        <p:spPr>
          <a:xfrm>
            <a:off x="2149475" y="2438400"/>
            <a:ext cx="3865563" cy="158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8161" name="直接连接符 30"/>
          <p:cNvCxnSpPr/>
          <p:nvPr/>
        </p:nvCxnSpPr>
        <p:spPr>
          <a:xfrm flipH="1">
            <a:off x="5991225" y="2462213"/>
            <a:ext cx="7938" cy="33607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8162" name="直接连接符 31"/>
          <p:cNvCxnSpPr/>
          <p:nvPr/>
        </p:nvCxnSpPr>
        <p:spPr>
          <a:xfrm flipV="1">
            <a:off x="2157413" y="6205538"/>
            <a:ext cx="2751137" cy="190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8163" name="TextBox 36"/>
          <p:cNvSpPr txBox="1"/>
          <p:nvPr/>
        </p:nvSpPr>
        <p:spPr>
          <a:xfrm>
            <a:off x="4957763" y="5534025"/>
            <a:ext cx="9017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入口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48164" name="直接连接符 38"/>
          <p:cNvCxnSpPr/>
          <p:nvPr/>
        </p:nvCxnSpPr>
        <p:spPr>
          <a:xfrm flipH="1">
            <a:off x="4957763" y="5557838"/>
            <a:ext cx="23812" cy="866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8165" name="直接连接符 41"/>
          <p:cNvCxnSpPr/>
          <p:nvPr/>
        </p:nvCxnSpPr>
        <p:spPr>
          <a:xfrm flipH="1">
            <a:off x="5999163" y="5557838"/>
            <a:ext cx="25400" cy="866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8167" name="矩形 5"/>
          <p:cNvSpPr/>
          <p:nvPr/>
        </p:nvSpPr>
        <p:spPr>
          <a:xfrm>
            <a:off x="461963" y="46355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3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.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位次礼仪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5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5925" y="4381500"/>
            <a:ext cx="454025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文本框 4"/>
          <p:cNvSpPr/>
          <p:nvPr/>
        </p:nvSpPr>
        <p:spPr>
          <a:xfrm>
            <a:off x="9940925" y="374650"/>
            <a:ext cx="22510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endParaRPr lang="zh-CN" altLang="en-US" sz="4000" b="1" dirty="0">
              <a:solidFill>
                <a:srgbClr val="D60093"/>
              </a:solidFill>
              <a:latin typeface="Arial" panose="020B0604020202020204" pitchFamily="34" charset="0"/>
              <a:ea typeface="隶书" pitchFamily="1" charset="-122"/>
              <a:sym typeface="Segoe UI Light" panose="020B0502040204020203" pitchFamily="2" charset="0"/>
            </a:endParaRPr>
          </a:p>
        </p:txBody>
      </p:sp>
      <p:pic>
        <p:nvPicPr>
          <p:cNvPr id="49157" name="图片 49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1412875"/>
            <a:ext cx="10236200" cy="476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8" name="文本框 49157"/>
          <p:cNvSpPr txBox="1"/>
          <p:nvPr/>
        </p:nvSpPr>
        <p:spPr>
          <a:xfrm>
            <a:off x="4386263" y="760413"/>
            <a:ext cx="32654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01、主人开车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的座次：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9160" name="矩形 5"/>
          <p:cNvSpPr/>
          <p:nvPr/>
        </p:nvSpPr>
        <p:spPr>
          <a:xfrm>
            <a:off x="396875" y="339725"/>
            <a:ext cx="4157663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4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. </a:t>
            </a: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乘车座次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礼仪</a:t>
            </a:r>
            <a:endParaRPr lang="zh-CN" altLang="en-US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9" name="文本框 4"/>
          <p:cNvSpPr/>
          <p:nvPr/>
        </p:nvSpPr>
        <p:spPr>
          <a:xfrm>
            <a:off x="9940925" y="374650"/>
            <a:ext cx="22510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endParaRPr lang="zh-CN" altLang="en-US" sz="4000" b="1" dirty="0">
              <a:solidFill>
                <a:srgbClr val="D60093"/>
              </a:solidFill>
              <a:latin typeface="Arial" panose="020B0604020202020204" pitchFamily="34" charset="0"/>
              <a:ea typeface="隶书" pitchFamily="1" charset="-122"/>
              <a:sym typeface="Segoe UI Light" panose="020B0502040204020203" pitchFamily="2" charset="0"/>
            </a:endParaRPr>
          </a:p>
        </p:txBody>
      </p:sp>
      <p:sp>
        <p:nvSpPr>
          <p:cNvPr id="50180" name="TextBox 11"/>
          <p:cNvSpPr txBox="1"/>
          <p:nvPr/>
        </p:nvSpPr>
        <p:spPr>
          <a:xfrm>
            <a:off x="685800" y="460375"/>
            <a:ext cx="3698875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3B3E7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02</a:t>
            </a:r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000" b="1" dirty="0">
                <a:solidFill>
                  <a:srgbClr val="FF6600"/>
                </a:solidFill>
                <a:latin typeface="Arial" panose="020B0604020202020204" pitchFamily="34" charset="0"/>
              </a:rPr>
              <a:t>司机开车</a:t>
            </a:r>
            <a:r>
              <a:rPr lang="zh-CN" altLang="en-US" sz="2000" b="1" dirty="0">
                <a:solidFill>
                  <a:srgbClr val="3B3E73"/>
                </a:solidFill>
                <a:latin typeface="Arial" panose="020B0604020202020204" pitchFamily="34" charset="0"/>
              </a:rPr>
              <a:t>的座次</a:t>
            </a:r>
            <a:r>
              <a:rPr lang="zh-CN" altLang="en-US" sz="2400" b="1" dirty="0">
                <a:solidFill>
                  <a:srgbClr val="3B3E73"/>
                </a:solidFill>
                <a:latin typeface="Arial" panose="020B0604020202020204" pitchFamily="34" charset="0"/>
              </a:rPr>
              <a:t>：</a:t>
            </a:r>
            <a:endParaRPr lang="zh-CN" altLang="en-US" sz="2400" b="1" dirty="0">
              <a:solidFill>
                <a:srgbClr val="3B3E73"/>
              </a:solidFill>
              <a:latin typeface="Arial" panose="020B0604020202020204" pitchFamily="34" charset="0"/>
            </a:endParaRPr>
          </a:p>
        </p:txBody>
      </p:sp>
      <p:pic>
        <p:nvPicPr>
          <p:cNvPr id="50181" name="图片 50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1038" y="1289050"/>
            <a:ext cx="4995862" cy="5000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TextBox 1"/>
          <p:cNvSpPr/>
          <p:nvPr/>
        </p:nvSpPr>
        <p:spPr>
          <a:xfrm>
            <a:off x="692150" y="441325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sz="2000" dirty="0">
              <a:solidFill>
                <a:srgbClr val="595959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9220" name="矩形 10"/>
          <p:cNvSpPr/>
          <p:nvPr/>
        </p:nvSpPr>
        <p:spPr>
          <a:xfrm>
            <a:off x="2220913" y="1892300"/>
            <a:ext cx="6870700" cy="3787775"/>
          </a:xfrm>
          <a:prstGeom prst="rect">
            <a:avLst/>
          </a:pr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 anchor="ctr" anchorCtr="0"/>
          <a:p>
            <a:pPr algn="ctr" eaLnBrk="1" hangingPunct="1">
              <a:buNone/>
            </a:pPr>
            <a:endParaRPr b="1" i="1" baseline="0">
              <a:solidFill>
                <a:srgbClr val="FF6600"/>
              </a:solidFill>
              <a:latin typeface="Verdana" panose="020B060403050404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221" name="圆角矩形 37"/>
          <p:cNvSpPr/>
          <p:nvPr/>
        </p:nvSpPr>
        <p:spPr>
          <a:xfrm>
            <a:off x="9032875" y="1841500"/>
            <a:ext cx="574675" cy="3889375"/>
          </a:xfrm>
          <a:custGeom>
            <a:avLst/>
            <a:gdLst>
              <a:gd name="txL" fmla="*/ 0 w 576064"/>
              <a:gd name="txT" fmla="*/ 0 h 4445097"/>
              <a:gd name="txR" fmla="*/ 576064 w 576064"/>
              <a:gd name="txB" fmla="*/ 4445097 h 4445097"/>
            </a:gdLst>
            <a:ahLst/>
            <a:cxnLst>
              <a:cxn ang="0">
                <a:pos x="0" y="59128"/>
              </a:cxn>
              <a:cxn ang="0">
                <a:pos x="211639" y="4652"/>
              </a:cxn>
              <a:cxn ang="0">
                <a:pos x="576064" y="59128"/>
              </a:cxn>
              <a:cxn ang="0">
                <a:pos x="576064" y="4398796"/>
              </a:cxn>
              <a:cxn ang="0">
                <a:pos x="206877" y="4443747"/>
              </a:cxn>
              <a:cxn ang="0">
                <a:pos x="0" y="4398796"/>
              </a:cxn>
              <a:cxn ang="0">
                <a:pos x="0" y="59128"/>
              </a:cxn>
            </a:cxnLst>
            <a:rect l="txL" t="txT" r="txR" b="txB"/>
            <a:pathLst>
              <a:path w="576064" h="4445097">
                <a:moveTo>
                  <a:pt x="0" y="59128"/>
                </a:moveTo>
                <a:cubicBezTo>
                  <a:pt x="0" y="31672"/>
                  <a:pt x="184183" y="4652"/>
                  <a:pt x="211639" y="4652"/>
                </a:cubicBezTo>
                <a:cubicBezTo>
                  <a:pt x="406139" y="-4177"/>
                  <a:pt x="438312" y="-7118"/>
                  <a:pt x="576064" y="59128"/>
                </a:cubicBezTo>
                <a:lnTo>
                  <a:pt x="576064" y="4398796"/>
                </a:lnTo>
                <a:cubicBezTo>
                  <a:pt x="419212" y="4457260"/>
                  <a:pt x="302888" y="4443747"/>
                  <a:pt x="206877" y="4443747"/>
                </a:cubicBezTo>
                <a:cubicBezTo>
                  <a:pt x="179421" y="4443747"/>
                  <a:pt x="0" y="4426252"/>
                  <a:pt x="0" y="4398796"/>
                </a:cubicBezTo>
                <a:lnTo>
                  <a:pt x="0" y="59128"/>
                </a:lnTo>
                <a:close/>
              </a:path>
            </a:pathLst>
          </a:custGeom>
          <a:gradFill rotWithShape="1">
            <a:gsLst>
              <a:gs pos="0">
                <a:srgbClr val="BFBFBF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p>
            <a:pPr algn="ctr" eaLnBrk="1" hangingPunct="1">
              <a:buNone/>
            </a:pPr>
            <a:endParaRPr b="1" i="1" baseline="0">
              <a:solidFill>
                <a:srgbClr val="FFFFFF"/>
              </a:solidFill>
              <a:latin typeface="Verdana" panose="020B060403050404020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222" name="矩形 2"/>
          <p:cNvSpPr/>
          <p:nvPr/>
        </p:nvSpPr>
        <p:spPr>
          <a:xfrm>
            <a:off x="692150" y="98425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9223" name="Picture 3" descr="D:\Teliss_Tong\Copy\定期备份\工作备份\！PPT图片及版面资源\06-PPT精选插图\04-图标\BE2B91485291AEB7B04B1F1F2B4A263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9988" y="2163763"/>
            <a:ext cx="636587" cy="636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矩形 10"/>
          <p:cNvSpPr/>
          <p:nvPr/>
        </p:nvSpPr>
        <p:spPr>
          <a:xfrm>
            <a:off x="1841500" y="654050"/>
            <a:ext cx="3024188" cy="431800"/>
          </a:xfrm>
          <a:prstGeom prst="rect">
            <a:avLst/>
          </a:prstGeom>
          <a:solidFill>
            <a:srgbClr val="323034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礼仪的作用 2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5" name="矩形 11"/>
          <p:cNvSpPr/>
          <p:nvPr/>
        </p:nvSpPr>
        <p:spPr>
          <a:xfrm>
            <a:off x="1339850" y="654050"/>
            <a:ext cx="508000" cy="431800"/>
          </a:xfrm>
          <a:prstGeom prst="rect">
            <a:avLst/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  <p:sp>
        <p:nvSpPr>
          <p:cNvPr id="9226" name="文本框 9225"/>
          <p:cNvSpPr txBox="1"/>
          <p:nvPr/>
        </p:nvSpPr>
        <p:spPr>
          <a:xfrm>
            <a:off x="3073400" y="2401888"/>
            <a:ext cx="3061335" cy="6756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FF6600"/>
                </a:solidFill>
                <a:latin typeface="Arial" panose="020B0604020202020204" pitchFamily="34" charset="0"/>
              </a:rPr>
              <a:t> 礼仪具有较强的沟通作用</a:t>
            </a:r>
            <a:endParaRPr lang="zh-CN" altLang="en-US" sz="20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7" name="文本框 9226"/>
          <p:cNvSpPr txBox="1"/>
          <p:nvPr/>
        </p:nvSpPr>
        <p:spPr>
          <a:xfrm>
            <a:off x="2733675" y="2992438"/>
            <a:ext cx="5626100" cy="16462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       </a:t>
            </a: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商务交往中，交往对象的背景、思想、情感、观点和态度不同</a:t>
            </a:r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，有时会使交往双方的沟通变得困难，若双方不能沟通，不仅交往的</a:t>
            </a:r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目的不能实现，产生误会，而且会给交往双方的企业造成负面影响。</a:t>
            </a:r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2636838" y="3611563"/>
            <a:ext cx="58547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      </a:t>
            </a: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29" name="直接连接符 9228"/>
          <p:cNvSpPr/>
          <p:nvPr/>
        </p:nvSpPr>
        <p:spPr>
          <a:xfrm>
            <a:off x="2806700" y="3411538"/>
            <a:ext cx="5437188" cy="1587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0" name="直接连接符 9229"/>
          <p:cNvSpPr/>
          <p:nvPr/>
        </p:nvSpPr>
        <p:spPr>
          <a:xfrm>
            <a:off x="2819400" y="3860800"/>
            <a:ext cx="5435600" cy="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1" name="直接连接符 9230"/>
          <p:cNvSpPr/>
          <p:nvPr/>
        </p:nvSpPr>
        <p:spPr>
          <a:xfrm flipV="1">
            <a:off x="2730500" y="4202113"/>
            <a:ext cx="5557838" cy="3175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/>
      <p:bldP spid="922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TextBox 1"/>
          <p:cNvSpPr/>
          <p:nvPr/>
        </p:nvSpPr>
        <p:spPr>
          <a:xfrm>
            <a:off x="692150" y="441325"/>
            <a:ext cx="35956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sz="2000" dirty="0">
              <a:solidFill>
                <a:srgbClr val="595959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10244" name="矩形 2"/>
          <p:cNvSpPr/>
          <p:nvPr/>
        </p:nvSpPr>
        <p:spPr>
          <a:xfrm>
            <a:off x="692150" y="984250"/>
            <a:ext cx="41592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245" name="矩形 10"/>
          <p:cNvSpPr/>
          <p:nvPr/>
        </p:nvSpPr>
        <p:spPr>
          <a:xfrm>
            <a:off x="4460875" y="1042988"/>
            <a:ext cx="3024188" cy="431800"/>
          </a:xfrm>
          <a:prstGeom prst="rect">
            <a:avLst/>
          </a:prstGeom>
          <a:solidFill>
            <a:srgbClr val="323034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礼仪分享内容</a:t>
            </a:r>
            <a:endParaRPr lang="zh-CN" altLang="en-US" b="1" dirty="0">
              <a:solidFill>
                <a:schemeClr val="bg1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10246" name="矩形 11"/>
          <p:cNvSpPr/>
          <p:nvPr/>
        </p:nvSpPr>
        <p:spPr>
          <a:xfrm>
            <a:off x="3951288" y="1050925"/>
            <a:ext cx="508000" cy="431800"/>
          </a:xfrm>
          <a:prstGeom prst="rect">
            <a:avLst/>
          </a:pr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 eaLnBrk="1" hangingPunct="1"/>
            <a:endParaRPr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  <a:sym typeface="Calibri" panose="020F0502020204030204" pitchFamily="2" charset="0"/>
            </a:endParaRPr>
          </a:p>
        </p:txBody>
      </p:sp>
      <p:sp>
        <p:nvSpPr>
          <p:cNvPr id="10248" name="左大括号 10247"/>
          <p:cNvSpPr/>
          <p:nvPr/>
        </p:nvSpPr>
        <p:spPr>
          <a:xfrm rot="5400000">
            <a:off x="5715000" y="-2768600"/>
            <a:ext cx="487363" cy="9759950"/>
          </a:xfrm>
          <a:prstGeom prst="leftBrace">
            <a:avLst>
              <a:gd name="adj1" fmla="val 166883"/>
              <a:gd name="adj2" fmla="val 49838"/>
            </a:avLst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b="1">
              <a:latin typeface="Arial" panose="020B0604020202020204" pitchFamily="34" charset="0"/>
            </a:endParaRPr>
          </a:p>
        </p:txBody>
      </p:sp>
      <p:sp>
        <p:nvSpPr>
          <p:cNvPr id="10249" name="流程图: 终止 10248"/>
          <p:cNvSpPr/>
          <p:nvPr/>
        </p:nvSpPr>
        <p:spPr>
          <a:xfrm>
            <a:off x="973138" y="2379663"/>
            <a:ext cx="1562100" cy="280987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一、仪态礼仪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0250" name="流程图: 终止 10249"/>
          <p:cNvSpPr/>
          <p:nvPr/>
        </p:nvSpPr>
        <p:spPr>
          <a:xfrm>
            <a:off x="3133725" y="2395538"/>
            <a:ext cx="1525588" cy="284162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二、着装礼仪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流程图: 终止 10250"/>
          <p:cNvSpPr/>
          <p:nvPr/>
        </p:nvSpPr>
        <p:spPr>
          <a:xfrm>
            <a:off x="5324475" y="2408238"/>
            <a:ext cx="1590675" cy="276225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三、餐宴礼仪</a:t>
            </a:r>
            <a:endParaRPr lang="zh-CN" altLang="en-US" sz="1400" dirty="0">
              <a:solidFill>
                <a:schemeClr val="bg1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10252" name="流程图: 终止 10251"/>
          <p:cNvSpPr/>
          <p:nvPr/>
        </p:nvSpPr>
        <p:spPr>
          <a:xfrm>
            <a:off x="7366000" y="2360613"/>
            <a:ext cx="1562100" cy="280987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四、称呼礼仪</a:t>
            </a:r>
            <a:endParaRPr lang="zh-CN" altLang="en-US" sz="1400" b="1" dirty="0">
              <a:solidFill>
                <a:schemeClr val="bg1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10253" name="流程图: 终止 10252"/>
          <p:cNvSpPr/>
          <p:nvPr/>
        </p:nvSpPr>
        <p:spPr>
          <a:xfrm>
            <a:off x="9353550" y="2314575"/>
            <a:ext cx="1560513" cy="279400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五、电话礼仪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4" name="流程图: 终止 10253"/>
          <p:cNvSpPr/>
          <p:nvPr/>
        </p:nvSpPr>
        <p:spPr>
          <a:xfrm>
            <a:off x="968375" y="4787900"/>
            <a:ext cx="1562100" cy="279400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六、介绍礼仪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5" name="流程图: 终止 10254"/>
          <p:cNvSpPr/>
          <p:nvPr/>
        </p:nvSpPr>
        <p:spPr>
          <a:xfrm>
            <a:off x="3108325" y="4829175"/>
            <a:ext cx="1562100" cy="279400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七、握手礼仪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6" name="流程图: 终止 10255"/>
          <p:cNvSpPr/>
          <p:nvPr/>
        </p:nvSpPr>
        <p:spPr>
          <a:xfrm>
            <a:off x="5340350" y="4811713"/>
            <a:ext cx="1560513" cy="280987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八、名片礼仪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7" name="流程图: 终止 10256"/>
          <p:cNvSpPr/>
          <p:nvPr/>
        </p:nvSpPr>
        <p:spPr>
          <a:xfrm>
            <a:off x="7454900" y="4770438"/>
            <a:ext cx="1562100" cy="280987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九、邮件礼仪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8" name="流程图: 终止 10257"/>
          <p:cNvSpPr/>
          <p:nvPr/>
        </p:nvSpPr>
        <p:spPr>
          <a:xfrm>
            <a:off x="9496425" y="4738688"/>
            <a:ext cx="1755775" cy="293687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十、接待、位次礼仪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9" name="文本框 10258"/>
          <p:cNvSpPr txBox="1"/>
          <p:nvPr/>
        </p:nvSpPr>
        <p:spPr>
          <a:xfrm>
            <a:off x="736600" y="2743200"/>
            <a:ext cx="2339975" cy="1006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p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 1、仪容</a:t>
            </a:r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     2、仪表仪态</a:t>
            </a:r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   （站姿、坐姿、</a:t>
            </a:r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     走姿、蹲资）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0260" name="文本框 10259"/>
          <p:cNvSpPr txBox="1"/>
          <p:nvPr/>
        </p:nvSpPr>
        <p:spPr>
          <a:xfrm>
            <a:off x="3090863" y="3238500"/>
            <a:ext cx="1516062" cy="7318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 anchorCtr="0">
            <a:spAutoFit/>
          </a:bodyPr>
          <a:p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</a:rPr>
              <a:t>2、男士着装礼仪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</a:rPr>
              <a:t>3、女士着装礼仪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0261" name="文本框 10260"/>
          <p:cNvSpPr txBox="1"/>
          <p:nvPr/>
        </p:nvSpPr>
        <p:spPr>
          <a:xfrm>
            <a:off x="3005138" y="2811463"/>
            <a:ext cx="1589087" cy="3667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p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1、TOP原则</a:t>
            </a:r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62" name="文本框 10261"/>
          <p:cNvSpPr txBox="1"/>
          <p:nvPr/>
        </p:nvSpPr>
        <p:spPr>
          <a:xfrm>
            <a:off x="5476875" y="2857500"/>
            <a:ext cx="1160463" cy="20129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 anchorCtr="0">
            <a:spAutoFit/>
          </a:bodyPr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1.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桌次排列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2.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座次排列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3.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宴请礼仪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4.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赴宴礼仪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5.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用餐礼仪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endParaRPr lang="zh-CN" altLang="en-US" sz="1400" b="1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endParaRPr lang="zh-CN" altLang="en-US" sz="14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endParaRPr lang="zh-CN" altLang="en-US" sz="1400" b="1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0263" name="文本框 10262"/>
          <p:cNvSpPr txBox="1"/>
          <p:nvPr/>
        </p:nvSpPr>
        <p:spPr>
          <a:xfrm>
            <a:off x="7591425" y="2908300"/>
            <a:ext cx="1169988" cy="7318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 anchorCtr="0">
            <a:spAutoFit/>
          </a:bodyPr>
          <a:p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1、礼貌用语</a:t>
            </a:r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2、赞美</a:t>
            </a:r>
            <a:endParaRPr lang="zh-CN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64" name="文本框 10263"/>
          <p:cNvSpPr txBox="1"/>
          <p:nvPr/>
        </p:nvSpPr>
        <p:spPr>
          <a:xfrm>
            <a:off x="9507538" y="2908300"/>
            <a:ext cx="1160462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 anchorCtr="0">
            <a:spAutoFit/>
          </a:bodyPr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1.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接电话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2.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代接电话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3.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拨打电话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4.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挂断电话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0265" name="文本框 10264"/>
          <p:cNvSpPr txBox="1"/>
          <p:nvPr/>
        </p:nvSpPr>
        <p:spPr>
          <a:xfrm>
            <a:off x="9705975" y="5197475"/>
            <a:ext cx="1289050" cy="7318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p>
            <a:r>
              <a:rPr lang="en-US" altLang="zh-CN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1. </a:t>
            </a:r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同行礼仪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2、电梯礼仪</a:t>
            </a:r>
            <a:endParaRPr lang="zh-CN" altLang="en-US" sz="1400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r>
              <a:rPr lang="zh-CN" altLang="en-US" sz="1400" dirty="0">
                <a:solidFill>
                  <a:schemeClr val="tx2"/>
                </a:solidFill>
                <a:latin typeface="宋体" panose="02010600030101010101" pitchFamily="2" charset="-122"/>
                <a:sym typeface="Times New Roman" panose="02020603050405020304" pitchFamily="2" charset="0"/>
              </a:rPr>
              <a:t>3、位次礼仪</a:t>
            </a: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66" name="Freeform 35"/>
          <p:cNvSpPr/>
          <p:nvPr/>
        </p:nvSpPr>
        <p:spPr>
          <a:xfrm rot="-21120000" flipH="1">
            <a:off x="595313" y="236538"/>
            <a:ext cx="1497012" cy="1025525"/>
          </a:xfrm>
          <a:custGeom>
            <a:avLst/>
            <a:gdLst>
              <a:gd name="txL" fmla="*/ 0 w 1016"/>
              <a:gd name="txT" fmla="*/ 0 h 1016"/>
              <a:gd name="txR" fmla="*/ 1016 w 1016"/>
              <a:gd name="txB" fmla="*/ 1016 h 1016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 vert="horz" wrap="square" anchor="ctr" anchorCtr="0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67" name="文本框 10266"/>
          <p:cNvSpPr txBox="1"/>
          <p:nvPr/>
        </p:nvSpPr>
        <p:spPr>
          <a:xfrm>
            <a:off x="865188" y="461963"/>
            <a:ext cx="89376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正题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Box 1"/>
          <p:cNvSpPr/>
          <p:nvPr/>
        </p:nvSpPr>
        <p:spPr>
          <a:xfrm>
            <a:off x="692150" y="1095375"/>
            <a:ext cx="3595688" cy="395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595959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 </a:t>
            </a:r>
            <a:r>
              <a:rPr lang="zh-CN" altLang="en-US" sz="2000" dirty="0">
                <a:solidFill>
                  <a:srgbClr val="FF6600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仪容（发肤容貌）</a:t>
            </a:r>
            <a:endParaRPr lang="zh-CN" altLang="en-US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Picture 2" descr="F:\360云盘\02-个人资料\！PPT图片及版面资源\05-PPT精选插图\03-小图类\04-图标\300C201E8A39454038A269D42593E3F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6675" y="1663700"/>
            <a:ext cx="18002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3" descr="F:\360云盘\02-个人资料\！PPT图片及版面资源\05-PPT精选插图\03-小图类\04-图标\09A87C32D9DA152F2676F1C43D9F73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175" y="1663700"/>
            <a:ext cx="1800225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矩形 4"/>
          <p:cNvSpPr/>
          <p:nvPr/>
        </p:nvSpPr>
        <p:spPr>
          <a:xfrm>
            <a:off x="6391275" y="3856038"/>
            <a:ext cx="5280025" cy="2252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）发型发式：“女人看头”</a:t>
            </a:r>
            <a:endParaRPr lang="zh-CN" altLang="en-US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7F7F7F"/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时尚得体，美观大方、符合身份；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7F7F7F"/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不佩戴华丽的头饰，避免出现：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远看像圣诞树，近看像杂货铺的场面。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）面部修饰：</a:t>
            </a:r>
            <a:endParaRPr lang="en-US" altLang="zh-CN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7F7F7F"/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清新淡妆，妆成有却无。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1" name="矩形 5"/>
          <p:cNvSpPr/>
          <p:nvPr/>
        </p:nvSpPr>
        <p:spPr>
          <a:xfrm>
            <a:off x="866775" y="3856038"/>
            <a:ext cx="5280025" cy="15478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）发型发式要求：</a:t>
            </a:r>
            <a:endParaRPr lang="zh-CN" altLang="en-US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前发不遮眉，侧发不掩耳，后发不及领。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）面部修饰：</a:t>
            </a:r>
            <a:endParaRPr lang="zh-CN" altLang="en-US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7F7F7F"/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剔须修面（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每日必须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保持清洁。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3" name="直接连接符 5"/>
          <p:cNvSpPr/>
          <p:nvPr/>
        </p:nvSpPr>
        <p:spPr>
          <a:xfrm flipH="1">
            <a:off x="28575" y="6561138"/>
            <a:ext cx="7442200" cy="0"/>
          </a:xfrm>
          <a:prstGeom prst="line">
            <a:avLst/>
          </a:prstGeom>
          <a:ln w="6350" cap="flat" cmpd="sng">
            <a:solidFill>
              <a:srgbClr val="277B94"/>
            </a:solidFill>
            <a:prstDash val="solid"/>
            <a:miter/>
            <a:headEnd type="none" w="med" len="med"/>
            <a:tailEnd type="none" w="med" len="med"/>
          </a:ln>
        </p:spPr>
      </p:sp>
      <p:grpSp>
        <p:nvGrpSpPr>
          <p:cNvPr id="11274" name="Group 19"/>
          <p:cNvGrpSpPr/>
          <p:nvPr/>
        </p:nvGrpSpPr>
        <p:grpSpPr>
          <a:xfrm>
            <a:off x="7473950" y="6488113"/>
            <a:ext cx="2917825" cy="136525"/>
            <a:chOff x="0" y="0"/>
            <a:chExt cx="2916841" cy="135548"/>
          </a:xfrm>
        </p:grpSpPr>
        <p:grpSp>
          <p:nvGrpSpPr>
            <p:cNvPr id="11275" name="Group 20"/>
            <p:cNvGrpSpPr/>
            <p:nvPr/>
          </p:nvGrpSpPr>
          <p:grpSpPr>
            <a:xfrm>
              <a:off x="0" y="0"/>
              <a:ext cx="132623" cy="135548"/>
              <a:chOff x="0" y="0"/>
              <a:chExt cx="132623" cy="135548"/>
            </a:xfrm>
          </p:grpSpPr>
          <p:sp>
            <p:nvSpPr>
              <p:cNvPr id="11276" name="直接连接符 33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277" name="直接连接符 34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278" name="Group 23"/>
            <p:cNvGrpSpPr/>
            <p:nvPr/>
          </p:nvGrpSpPr>
          <p:grpSpPr>
            <a:xfrm>
              <a:off x="96008" y="0"/>
              <a:ext cx="132623" cy="135548"/>
              <a:chOff x="0" y="0"/>
              <a:chExt cx="132623" cy="135548"/>
            </a:xfrm>
          </p:grpSpPr>
          <p:sp>
            <p:nvSpPr>
              <p:cNvPr id="11279" name="直接连接符 37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280" name="直接连接符 38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281" name="Group 26"/>
            <p:cNvGrpSpPr/>
            <p:nvPr/>
          </p:nvGrpSpPr>
          <p:grpSpPr>
            <a:xfrm>
              <a:off x="192016" y="0"/>
              <a:ext cx="132623" cy="135548"/>
              <a:chOff x="0" y="0"/>
              <a:chExt cx="132623" cy="135548"/>
            </a:xfrm>
          </p:grpSpPr>
          <p:sp>
            <p:nvSpPr>
              <p:cNvPr id="11282" name="直接连接符 45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283" name="直接连接符 46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284" name="Group 29"/>
            <p:cNvGrpSpPr/>
            <p:nvPr/>
          </p:nvGrpSpPr>
          <p:grpSpPr>
            <a:xfrm>
              <a:off x="288024" y="0"/>
              <a:ext cx="132623" cy="135548"/>
              <a:chOff x="0" y="0"/>
              <a:chExt cx="132623" cy="135548"/>
            </a:xfrm>
          </p:grpSpPr>
          <p:sp>
            <p:nvSpPr>
              <p:cNvPr id="11285" name="直接连接符 43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286" name="直接连接符 44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287" name="Group 32"/>
            <p:cNvGrpSpPr/>
            <p:nvPr/>
          </p:nvGrpSpPr>
          <p:grpSpPr>
            <a:xfrm>
              <a:off x="384032" y="0"/>
              <a:ext cx="132623" cy="135548"/>
              <a:chOff x="0" y="0"/>
              <a:chExt cx="132623" cy="135548"/>
            </a:xfrm>
          </p:grpSpPr>
          <p:sp>
            <p:nvSpPr>
              <p:cNvPr id="11288" name="直接连接符 52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289" name="直接连接符 53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290" name="Group 35"/>
            <p:cNvGrpSpPr/>
            <p:nvPr/>
          </p:nvGrpSpPr>
          <p:grpSpPr>
            <a:xfrm>
              <a:off x="480040" y="0"/>
              <a:ext cx="132623" cy="135548"/>
              <a:chOff x="0" y="0"/>
              <a:chExt cx="132623" cy="135548"/>
            </a:xfrm>
          </p:grpSpPr>
          <p:sp>
            <p:nvSpPr>
              <p:cNvPr id="11291" name="直接连接符 50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292" name="直接连接符 51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293" name="Group 38"/>
            <p:cNvGrpSpPr/>
            <p:nvPr/>
          </p:nvGrpSpPr>
          <p:grpSpPr>
            <a:xfrm>
              <a:off x="576048" y="0"/>
              <a:ext cx="132623" cy="135548"/>
              <a:chOff x="0" y="0"/>
              <a:chExt cx="132623" cy="135548"/>
            </a:xfrm>
          </p:grpSpPr>
          <p:sp>
            <p:nvSpPr>
              <p:cNvPr id="11294" name="直接连接符 59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295" name="直接连接符 60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296" name="Group 41"/>
            <p:cNvGrpSpPr/>
            <p:nvPr/>
          </p:nvGrpSpPr>
          <p:grpSpPr>
            <a:xfrm>
              <a:off x="672056" y="0"/>
              <a:ext cx="132623" cy="135548"/>
              <a:chOff x="0" y="0"/>
              <a:chExt cx="132623" cy="135548"/>
            </a:xfrm>
          </p:grpSpPr>
          <p:sp>
            <p:nvSpPr>
              <p:cNvPr id="11297" name="直接连接符 57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298" name="直接连接符 58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299" name="Group 44"/>
            <p:cNvGrpSpPr/>
            <p:nvPr/>
          </p:nvGrpSpPr>
          <p:grpSpPr>
            <a:xfrm>
              <a:off x="768064" y="0"/>
              <a:ext cx="132623" cy="135548"/>
              <a:chOff x="0" y="0"/>
              <a:chExt cx="132623" cy="135548"/>
            </a:xfrm>
          </p:grpSpPr>
          <p:sp>
            <p:nvSpPr>
              <p:cNvPr id="11300" name="直接连接符 66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01" name="直接连接符 67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02" name="Group 47"/>
            <p:cNvGrpSpPr/>
            <p:nvPr/>
          </p:nvGrpSpPr>
          <p:grpSpPr>
            <a:xfrm>
              <a:off x="864072" y="0"/>
              <a:ext cx="132623" cy="135548"/>
              <a:chOff x="0" y="0"/>
              <a:chExt cx="132623" cy="135548"/>
            </a:xfrm>
          </p:grpSpPr>
          <p:sp>
            <p:nvSpPr>
              <p:cNvPr id="11303" name="直接连接符 64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04" name="直接连接符 65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05" name="Group 50"/>
            <p:cNvGrpSpPr/>
            <p:nvPr/>
          </p:nvGrpSpPr>
          <p:grpSpPr>
            <a:xfrm>
              <a:off x="960080" y="0"/>
              <a:ext cx="132623" cy="135548"/>
              <a:chOff x="0" y="0"/>
              <a:chExt cx="132623" cy="135548"/>
            </a:xfrm>
          </p:grpSpPr>
          <p:sp>
            <p:nvSpPr>
              <p:cNvPr id="11306" name="直接连接符 73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07" name="直接连接符 74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08" name="Group 53"/>
            <p:cNvGrpSpPr/>
            <p:nvPr/>
          </p:nvGrpSpPr>
          <p:grpSpPr>
            <a:xfrm>
              <a:off x="1056088" y="0"/>
              <a:ext cx="132623" cy="135548"/>
              <a:chOff x="0" y="0"/>
              <a:chExt cx="132623" cy="135548"/>
            </a:xfrm>
          </p:grpSpPr>
          <p:sp>
            <p:nvSpPr>
              <p:cNvPr id="11309" name="直接连接符 71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10" name="直接连接符 72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11" name="Group 56"/>
            <p:cNvGrpSpPr/>
            <p:nvPr/>
          </p:nvGrpSpPr>
          <p:grpSpPr>
            <a:xfrm>
              <a:off x="1152096" y="0"/>
              <a:ext cx="132623" cy="135548"/>
              <a:chOff x="0" y="0"/>
              <a:chExt cx="132623" cy="135548"/>
            </a:xfrm>
          </p:grpSpPr>
          <p:sp>
            <p:nvSpPr>
              <p:cNvPr id="11312" name="直接连接符 80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13" name="直接连接符 81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14" name="Group 59"/>
            <p:cNvGrpSpPr/>
            <p:nvPr/>
          </p:nvGrpSpPr>
          <p:grpSpPr>
            <a:xfrm>
              <a:off x="1248104" y="0"/>
              <a:ext cx="132623" cy="135548"/>
              <a:chOff x="0" y="0"/>
              <a:chExt cx="132623" cy="135548"/>
            </a:xfrm>
          </p:grpSpPr>
          <p:sp>
            <p:nvSpPr>
              <p:cNvPr id="11315" name="直接连接符 78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16" name="直接连接符 79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17" name="Group 62"/>
            <p:cNvGrpSpPr/>
            <p:nvPr/>
          </p:nvGrpSpPr>
          <p:grpSpPr>
            <a:xfrm>
              <a:off x="1344112" y="0"/>
              <a:ext cx="132623" cy="135548"/>
              <a:chOff x="0" y="0"/>
              <a:chExt cx="132623" cy="135548"/>
            </a:xfrm>
          </p:grpSpPr>
          <p:sp>
            <p:nvSpPr>
              <p:cNvPr id="11318" name="直接连接符 87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19" name="直接连接符 88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20" name="Group 65"/>
            <p:cNvGrpSpPr/>
            <p:nvPr/>
          </p:nvGrpSpPr>
          <p:grpSpPr>
            <a:xfrm>
              <a:off x="1440120" y="0"/>
              <a:ext cx="132623" cy="135548"/>
              <a:chOff x="0" y="0"/>
              <a:chExt cx="132623" cy="135548"/>
            </a:xfrm>
          </p:grpSpPr>
          <p:sp>
            <p:nvSpPr>
              <p:cNvPr id="11321" name="直接连接符 85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22" name="直接连接符 86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23" name="Group 68"/>
            <p:cNvGrpSpPr/>
            <p:nvPr/>
          </p:nvGrpSpPr>
          <p:grpSpPr>
            <a:xfrm>
              <a:off x="1536128" y="0"/>
              <a:ext cx="132623" cy="135548"/>
              <a:chOff x="0" y="0"/>
              <a:chExt cx="132623" cy="135548"/>
            </a:xfrm>
          </p:grpSpPr>
          <p:sp>
            <p:nvSpPr>
              <p:cNvPr id="11324" name="直接连接符 94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25" name="直接连接符 95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26" name="Group 71"/>
            <p:cNvGrpSpPr/>
            <p:nvPr/>
          </p:nvGrpSpPr>
          <p:grpSpPr>
            <a:xfrm>
              <a:off x="1632136" y="0"/>
              <a:ext cx="132623" cy="135548"/>
              <a:chOff x="0" y="0"/>
              <a:chExt cx="132623" cy="135548"/>
            </a:xfrm>
          </p:grpSpPr>
          <p:sp>
            <p:nvSpPr>
              <p:cNvPr id="11327" name="直接连接符 92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28" name="直接连接符 93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29" name="Group 74"/>
            <p:cNvGrpSpPr/>
            <p:nvPr/>
          </p:nvGrpSpPr>
          <p:grpSpPr>
            <a:xfrm>
              <a:off x="1728144" y="0"/>
              <a:ext cx="132623" cy="135548"/>
              <a:chOff x="0" y="0"/>
              <a:chExt cx="132623" cy="135548"/>
            </a:xfrm>
          </p:grpSpPr>
          <p:sp>
            <p:nvSpPr>
              <p:cNvPr id="11330" name="直接连接符 101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31" name="直接连接符 102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32" name="Group 77"/>
            <p:cNvGrpSpPr/>
            <p:nvPr/>
          </p:nvGrpSpPr>
          <p:grpSpPr>
            <a:xfrm>
              <a:off x="1824152" y="0"/>
              <a:ext cx="132623" cy="135548"/>
              <a:chOff x="0" y="0"/>
              <a:chExt cx="132623" cy="135548"/>
            </a:xfrm>
          </p:grpSpPr>
          <p:sp>
            <p:nvSpPr>
              <p:cNvPr id="11333" name="直接连接符 99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34" name="直接连接符 100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35" name="Group 80"/>
            <p:cNvGrpSpPr/>
            <p:nvPr/>
          </p:nvGrpSpPr>
          <p:grpSpPr>
            <a:xfrm>
              <a:off x="1920160" y="0"/>
              <a:ext cx="132623" cy="135548"/>
              <a:chOff x="0" y="0"/>
              <a:chExt cx="132623" cy="135548"/>
            </a:xfrm>
          </p:grpSpPr>
          <p:sp>
            <p:nvSpPr>
              <p:cNvPr id="11336" name="直接连接符 108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37" name="直接连接符 109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38" name="Group 83"/>
            <p:cNvGrpSpPr/>
            <p:nvPr/>
          </p:nvGrpSpPr>
          <p:grpSpPr>
            <a:xfrm>
              <a:off x="2016168" y="0"/>
              <a:ext cx="132623" cy="135548"/>
              <a:chOff x="0" y="0"/>
              <a:chExt cx="132623" cy="135548"/>
            </a:xfrm>
          </p:grpSpPr>
          <p:sp>
            <p:nvSpPr>
              <p:cNvPr id="11339" name="直接连接符 106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40" name="直接连接符 107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41" name="Group 86"/>
            <p:cNvGrpSpPr/>
            <p:nvPr/>
          </p:nvGrpSpPr>
          <p:grpSpPr>
            <a:xfrm>
              <a:off x="2112176" y="0"/>
              <a:ext cx="132623" cy="135548"/>
              <a:chOff x="0" y="0"/>
              <a:chExt cx="132623" cy="135548"/>
            </a:xfrm>
          </p:grpSpPr>
          <p:sp>
            <p:nvSpPr>
              <p:cNvPr id="11342" name="直接连接符 115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43" name="直接连接符 116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44" name="Group 89"/>
            <p:cNvGrpSpPr/>
            <p:nvPr/>
          </p:nvGrpSpPr>
          <p:grpSpPr>
            <a:xfrm>
              <a:off x="2208184" y="0"/>
              <a:ext cx="132623" cy="135548"/>
              <a:chOff x="0" y="0"/>
              <a:chExt cx="132623" cy="135548"/>
            </a:xfrm>
          </p:grpSpPr>
          <p:sp>
            <p:nvSpPr>
              <p:cNvPr id="11345" name="直接连接符 113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46" name="直接连接符 114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47" name="Group 92"/>
            <p:cNvGrpSpPr/>
            <p:nvPr/>
          </p:nvGrpSpPr>
          <p:grpSpPr>
            <a:xfrm>
              <a:off x="2304192" y="0"/>
              <a:ext cx="132623" cy="135548"/>
              <a:chOff x="0" y="0"/>
              <a:chExt cx="132623" cy="135548"/>
            </a:xfrm>
          </p:grpSpPr>
          <p:sp>
            <p:nvSpPr>
              <p:cNvPr id="11348" name="直接连接符 122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49" name="直接连接符 123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50" name="Group 95"/>
            <p:cNvGrpSpPr/>
            <p:nvPr/>
          </p:nvGrpSpPr>
          <p:grpSpPr>
            <a:xfrm>
              <a:off x="2400200" y="0"/>
              <a:ext cx="132623" cy="135548"/>
              <a:chOff x="0" y="0"/>
              <a:chExt cx="132623" cy="135548"/>
            </a:xfrm>
          </p:grpSpPr>
          <p:sp>
            <p:nvSpPr>
              <p:cNvPr id="11351" name="直接连接符 120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52" name="直接连接符 121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53" name="Group 98"/>
            <p:cNvGrpSpPr/>
            <p:nvPr/>
          </p:nvGrpSpPr>
          <p:grpSpPr>
            <a:xfrm>
              <a:off x="2496208" y="0"/>
              <a:ext cx="132623" cy="135548"/>
              <a:chOff x="0" y="0"/>
              <a:chExt cx="132623" cy="135548"/>
            </a:xfrm>
          </p:grpSpPr>
          <p:sp>
            <p:nvSpPr>
              <p:cNvPr id="11354" name="直接连接符 129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55" name="直接连接符 130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56" name="Group 101"/>
            <p:cNvGrpSpPr/>
            <p:nvPr/>
          </p:nvGrpSpPr>
          <p:grpSpPr>
            <a:xfrm>
              <a:off x="2592216" y="0"/>
              <a:ext cx="132623" cy="135548"/>
              <a:chOff x="0" y="0"/>
              <a:chExt cx="132623" cy="135548"/>
            </a:xfrm>
          </p:grpSpPr>
          <p:sp>
            <p:nvSpPr>
              <p:cNvPr id="11357" name="直接连接符 127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58" name="直接连接符 128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59" name="Group 104"/>
            <p:cNvGrpSpPr/>
            <p:nvPr/>
          </p:nvGrpSpPr>
          <p:grpSpPr>
            <a:xfrm>
              <a:off x="2688224" y="0"/>
              <a:ext cx="132623" cy="135548"/>
              <a:chOff x="0" y="0"/>
              <a:chExt cx="132623" cy="135548"/>
            </a:xfrm>
          </p:grpSpPr>
          <p:sp>
            <p:nvSpPr>
              <p:cNvPr id="11360" name="直接连接符 136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61" name="直接连接符 137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11362" name="Group 107"/>
            <p:cNvGrpSpPr/>
            <p:nvPr/>
          </p:nvGrpSpPr>
          <p:grpSpPr>
            <a:xfrm>
              <a:off x="2784218" y="0"/>
              <a:ext cx="132623" cy="135548"/>
              <a:chOff x="0" y="0"/>
              <a:chExt cx="132623" cy="135548"/>
            </a:xfrm>
          </p:grpSpPr>
          <p:sp>
            <p:nvSpPr>
              <p:cNvPr id="11363" name="直接连接符 134"/>
              <p:cNvSpPr/>
              <p:nvPr/>
            </p:nvSpPr>
            <p:spPr>
              <a:xfrm flipV="1">
                <a:off x="0" y="0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1364" name="直接连接符 135"/>
              <p:cNvSpPr/>
              <p:nvPr/>
            </p:nvSpPr>
            <p:spPr>
              <a:xfrm flipH="1" flipV="1">
                <a:off x="0" y="67774"/>
                <a:ext cx="132623" cy="67774"/>
              </a:xfrm>
              <a:prstGeom prst="line">
                <a:avLst/>
              </a:prstGeom>
              <a:ln w="6350" cap="flat" cmpd="sng">
                <a:solidFill>
                  <a:srgbClr val="246F86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1365" name="直接连接符 139"/>
          <p:cNvSpPr/>
          <p:nvPr/>
        </p:nvSpPr>
        <p:spPr>
          <a:xfrm flipH="1">
            <a:off x="10458450" y="6546850"/>
            <a:ext cx="1793875" cy="0"/>
          </a:xfrm>
          <a:prstGeom prst="line">
            <a:avLst/>
          </a:prstGeom>
          <a:ln w="6350" cap="flat" cmpd="sng">
            <a:solidFill>
              <a:srgbClr val="277B94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366" name="流程图: 终止 11365"/>
          <p:cNvSpPr/>
          <p:nvPr/>
        </p:nvSpPr>
        <p:spPr>
          <a:xfrm>
            <a:off x="701675" y="339725"/>
            <a:ext cx="2038350" cy="355600"/>
          </a:xfrm>
          <a:prstGeom prst="flowChartTerminator">
            <a:avLst/>
          </a:prstGeom>
          <a:solidFill>
            <a:srgbClr val="FF66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 anchorCtr="0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一、仪态礼仪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直接连接符 5"/>
          <p:cNvSpPr/>
          <p:nvPr/>
        </p:nvSpPr>
        <p:spPr>
          <a:xfrm flipH="1">
            <a:off x="1846263" y="1397000"/>
            <a:ext cx="4679950" cy="1588"/>
          </a:xfrm>
          <a:prstGeom prst="line">
            <a:avLst/>
          </a:prstGeom>
          <a:ln w="9525" cap="flat" cmpd="sng">
            <a:solidFill>
              <a:srgbClr val="A5A5A5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12291" name="矩形 6"/>
          <p:cNvSpPr/>
          <p:nvPr/>
        </p:nvSpPr>
        <p:spPr>
          <a:xfrm>
            <a:off x="1887538" y="642938"/>
            <a:ext cx="4681537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1、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端正的站：站如</a:t>
            </a:r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松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2" name="矩形 7"/>
          <p:cNvSpPr/>
          <p:nvPr/>
        </p:nvSpPr>
        <p:spPr>
          <a:xfrm>
            <a:off x="1944688" y="2200275"/>
            <a:ext cx="4705350" cy="2292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挺胸，抬头，收腹，目视前方，形成一种端正、挺拔、优美、典雅的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气质美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女士双臂自然下垂，或者交叠着放在小腹部，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左手在下，右手在上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男士两手也是自然下垂，或交叠放在身前或背于身后。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293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750" y="331788"/>
            <a:ext cx="2879725" cy="6027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文本框 12295"/>
          <p:cNvSpPr txBox="1"/>
          <p:nvPr/>
        </p:nvSpPr>
        <p:spPr>
          <a:xfrm>
            <a:off x="419100" y="288925"/>
            <a:ext cx="17065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仪态、仪表</a:t>
            </a:r>
            <a:endParaRPr lang="zh-CN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直接连接符 8"/>
          <p:cNvSpPr/>
          <p:nvPr/>
        </p:nvSpPr>
        <p:spPr>
          <a:xfrm flipH="1">
            <a:off x="6354763" y="1462088"/>
            <a:ext cx="4679950" cy="0"/>
          </a:xfrm>
          <a:prstGeom prst="line">
            <a:avLst/>
          </a:prstGeom>
          <a:ln w="9525" cap="flat" cmpd="sng">
            <a:solidFill>
              <a:srgbClr val="A5A5A5"/>
            </a:solidFill>
            <a:prstDash val="dash"/>
            <a:headEnd type="oval" w="med" len="med"/>
            <a:tailEnd type="oval" w="med" len="med"/>
          </a:ln>
        </p:spPr>
      </p:sp>
      <p:sp>
        <p:nvSpPr>
          <p:cNvPr id="13315" name="矩形 10"/>
          <p:cNvSpPr/>
          <p:nvPr/>
        </p:nvSpPr>
        <p:spPr>
          <a:xfrm>
            <a:off x="6272213" y="608013"/>
            <a:ext cx="4681537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2、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稳重的坐：坐如</a:t>
            </a:r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钟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316" name="矩形 11"/>
          <p:cNvSpPr/>
          <p:nvPr/>
        </p:nvSpPr>
        <p:spPr>
          <a:xfrm>
            <a:off x="6354763" y="1966913"/>
            <a:ext cx="4705350" cy="28305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不满坐是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谦恭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女士的膝盖一定要并起来，脚可以放中间，也可以放在侧边；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男士膝盖可稍微分开，但不宜超过肩宽；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翘腿时，要注意收紧上面的腿，脚尖下压，绝不能以脚尖指向别人；</a:t>
            </a:r>
            <a:endParaRPr lang="en-US" altLang="zh-CN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2" charset="0"/>
              </a:rPr>
              <a:t>不要抖腿。</a:t>
            </a:r>
            <a:endParaRPr lang="zh-CN" altLang="en-US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2" charset="0"/>
            </a:endParaRPr>
          </a:p>
        </p:txBody>
      </p:sp>
      <p:pic>
        <p:nvPicPr>
          <p:cNvPr id="13317" name="Picture 2" descr="C:\Documents and Settings\tdz\桌面\礼仪培训\72ba6ee10c6852b8f677bfd3b5a71c4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0788" y="1462088"/>
            <a:ext cx="3052762" cy="43370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WZhZGZiZDA2YTQ4ZDM0OTQzZTM0MTQ5OWI5ZTY1OWUifQ==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4921</Words>
  <Application>WPS 演示</Application>
  <PresentationFormat>自定义</PresentationFormat>
  <Paragraphs>716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82" baseType="lpstr">
      <vt:lpstr>Arial</vt:lpstr>
      <vt:lpstr>宋体</vt:lpstr>
      <vt:lpstr>Wingdings</vt:lpstr>
      <vt:lpstr>Calibri Light</vt:lpstr>
      <vt:lpstr>Calibri</vt:lpstr>
      <vt:lpstr>黑体</vt:lpstr>
      <vt:lpstr>Segoe UI Black</vt:lpstr>
      <vt:lpstr>华文行楷</vt:lpstr>
      <vt:lpstr>微软雅黑</vt:lpstr>
      <vt:lpstr>Impact</vt:lpstr>
      <vt:lpstr>Copperplate Gothic Bold</vt:lpstr>
      <vt:lpstr>Segoe Print</vt:lpstr>
      <vt:lpstr>隶书</vt:lpstr>
      <vt:lpstr>Segoe UI Light</vt:lpstr>
      <vt:lpstr>楷体</vt:lpstr>
      <vt:lpstr>Segoe UI</vt:lpstr>
      <vt:lpstr>方正魏碑简体</vt:lpstr>
      <vt:lpstr>华文中宋</vt:lpstr>
      <vt:lpstr>Arial Unicode MS</vt:lpstr>
      <vt:lpstr>楷体_GB2312</vt:lpstr>
      <vt:lpstr>新宋体</vt:lpstr>
      <vt:lpstr>Times New Roman</vt:lpstr>
      <vt:lpstr>华文楷体</vt:lpstr>
      <vt:lpstr>幼圆</vt:lpstr>
      <vt:lpstr>Broadway</vt:lpstr>
      <vt:lpstr>经典繁仿黑</vt:lpstr>
      <vt:lpstr>Lao UI</vt:lpstr>
      <vt:lpstr>Stencil</vt:lpstr>
      <vt:lpstr>华康俪金黑W8(P)</vt:lpstr>
      <vt:lpstr>Verdana</vt:lpstr>
      <vt:lpstr>方正行黑</vt:lpstr>
      <vt:lpstr>华文细黑</vt:lpstr>
      <vt:lpstr>Arial Unicode MS</vt:lpstr>
      <vt:lpstr>庞门正道标题体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WeiMuqiang [卫木墙]</dc:creator>
  <cp:lastModifiedBy>双龙巷公司</cp:lastModifiedBy>
  <cp:revision>69</cp:revision>
  <dcterms:created xsi:type="dcterms:W3CDTF">2014-03-12T04:41:00Z</dcterms:created>
  <dcterms:modified xsi:type="dcterms:W3CDTF">2023-10-12T03:46:57Z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42024F2070834785B09C7A4D456601DA_13</vt:lpwstr>
  </property>
</Properties>
</file>